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sldIdLst>
    <p:sldId id="257" r:id="rId2"/>
    <p:sldId id="302" r:id="rId3"/>
    <p:sldId id="258" r:id="rId4"/>
    <p:sldId id="259" r:id="rId5"/>
    <p:sldId id="260" r:id="rId6"/>
    <p:sldId id="261" r:id="rId7"/>
    <p:sldId id="262" r:id="rId8"/>
    <p:sldId id="263" r:id="rId9"/>
    <p:sldId id="268" r:id="rId10"/>
    <p:sldId id="269" r:id="rId11"/>
    <p:sldId id="272" r:id="rId12"/>
    <p:sldId id="270" r:id="rId13"/>
    <p:sldId id="271" r:id="rId14"/>
    <p:sldId id="273" r:id="rId15"/>
    <p:sldId id="274" r:id="rId16"/>
    <p:sldId id="275" r:id="rId17"/>
    <p:sldId id="277" r:id="rId18"/>
    <p:sldId id="276"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0" r:id="rId41"/>
    <p:sldId id="299" r:id="rId42"/>
    <p:sldId id="301" r:id="rId43"/>
    <p:sldId id="312" r:id="rId44"/>
    <p:sldId id="303" r:id="rId45"/>
    <p:sldId id="304" r:id="rId46"/>
    <p:sldId id="305" r:id="rId47"/>
    <p:sldId id="306" r:id="rId48"/>
    <p:sldId id="307" r:id="rId49"/>
    <p:sldId id="308" r:id="rId50"/>
    <p:sldId id="309" r:id="rId51"/>
    <p:sldId id="310" r:id="rId52"/>
    <p:sldId id="311" r:id="rId53"/>
    <p:sldId id="313" r:id="rId54"/>
    <p:sldId id="314" r:id="rId55"/>
    <p:sldId id="315" r:id="rId56"/>
    <p:sldId id="316" r:id="rId57"/>
    <p:sldId id="317" r:id="rId58"/>
    <p:sldId id="319" r:id="rId59"/>
    <p:sldId id="318" r:id="rId60"/>
    <p:sldId id="320" r:id="rId61"/>
    <p:sldId id="323" r:id="rId62"/>
    <p:sldId id="321" r:id="rId63"/>
    <p:sldId id="322"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p:restoredTop sz="94559"/>
  </p:normalViewPr>
  <p:slideViewPr>
    <p:cSldViewPr showGuides="1">
      <p:cViewPr varScale="1">
        <p:scale>
          <a:sx n="107" d="100"/>
          <a:sy n="107" d="100"/>
        </p:scale>
        <p:origin x="1768" y="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F73D7-A277-FA4D-9F56-87E0C500D79A}" type="datetimeFigureOut">
              <a:rPr lang="en-US" smtClean="0"/>
              <a:t>7/30/18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32856D-8046-3240-8329-EE280338219B}" type="slidenum">
              <a:rPr lang="en-US" smtClean="0"/>
              <a:t>‹#›</a:t>
            </a:fld>
            <a:endParaRPr lang="en-US"/>
          </a:p>
        </p:txBody>
      </p:sp>
    </p:spTree>
    <p:extLst>
      <p:ext uri="{BB962C8B-B14F-4D97-AF65-F5344CB8AC3E}">
        <p14:creationId xmlns:p14="http://schemas.microsoft.com/office/powerpoint/2010/main" val="391794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5791200" y="0"/>
            <a:ext cx="3365500" cy="6858000"/>
          </a:xfrm>
          <a:prstGeom prst="rect">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ea typeface="ＭＳ Ｐゴシック" charset="0"/>
            </a:endParaRPr>
          </a:p>
        </p:txBody>
      </p:sp>
      <p:pic>
        <p:nvPicPr>
          <p:cNvPr id="5" name="Picture 10"/>
          <p:cNvPicPr>
            <a:picLocks noChangeAspect="1"/>
          </p:cNvPicPr>
          <p:nvPr userDrawn="1"/>
        </p:nvPicPr>
        <p:blipFill>
          <a:blip r:embed="rId2" cstate="print">
            <a:extLst>
              <a:ext uri="{28A0092B-C50C-407E-A947-70E740481C1C}">
                <a14:useLocalDpi xmlns:a14="http://schemas.microsoft.com/office/drawing/2010/main" val="0"/>
              </a:ext>
            </a:extLst>
          </a:blip>
          <a:srcRect l="23579"/>
          <a:stretch>
            <a:fillRect/>
          </a:stretch>
        </p:blipFill>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11"/>
          <p:cNvSpPr>
            <a:spLocks noChangeAspect="1"/>
          </p:cNvSpPr>
          <p:nvPr userDrawn="1"/>
        </p:nvSpPr>
        <p:spPr bwMode="auto">
          <a:xfrm>
            <a:off x="4313238" y="660400"/>
            <a:ext cx="46259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prstClr val="black"/>
              </a:solidFill>
              <a:ea typeface="ＭＳ Ｐゴシック" charset="0"/>
            </a:endParaRPr>
          </a:p>
        </p:txBody>
      </p:sp>
      <p:sp>
        <p:nvSpPr>
          <p:cNvPr id="7" name="TextBox 12"/>
          <p:cNvSpPr txBox="1">
            <a:spLocks noChangeArrowheads="1"/>
          </p:cNvSpPr>
          <p:nvPr userDrawn="1"/>
        </p:nvSpPr>
        <p:spPr bwMode="auto">
          <a:xfrm>
            <a:off x="3605213" y="6362700"/>
            <a:ext cx="211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defRPr/>
            </a:pPr>
            <a:r>
              <a:rPr lang="en-US" sz="1000" dirty="0">
                <a:solidFill>
                  <a:srgbClr val="1E7640"/>
                </a:solidFill>
              </a:rPr>
              <a:t>ORNL is managed by UT-Battelle </a:t>
            </a:r>
            <a:br>
              <a:rPr lang="en-US" sz="1000" dirty="0">
                <a:solidFill>
                  <a:srgbClr val="1E7640"/>
                </a:solidFill>
              </a:rPr>
            </a:br>
            <a:r>
              <a:rPr lang="en-US" sz="1000" dirty="0">
                <a:solidFill>
                  <a:srgbClr val="1E7640"/>
                </a:solidFill>
              </a:rPr>
              <a:t>for the US Department of Energy</a:t>
            </a:r>
          </a:p>
        </p:txBody>
      </p:sp>
      <p:pic>
        <p:nvPicPr>
          <p:cNvPr id="8" name="Picture 1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465638" y="812800"/>
            <a:ext cx="46259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92024" y="254995"/>
            <a:ext cx="4160172" cy="926482"/>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4"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880107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dirty="0"/>
              <a:t>Click to edit Master title style</a:t>
            </a:r>
          </a:p>
        </p:txBody>
      </p:sp>
      <p:sp>
        <p:nvSpPr>
          <p:cNvPr id="3" name="Content Placeholder 2"/>
          <p:cNvSpPr>
            <a:spLocks noGrp="1"/>
          </p:cNvSpPr>
          <p:nvPr>
            <p:ph idx="1"/>
          </p:nvPr>
        </p:nvSpPr>
        <p:spPr>
          <a:xfrm>
            <a:off x="201168" y="1443385"/>
            <a:ext cx="8642640" cy="4195415"/>
          </a:xfrm>
        </p:spPr>
        <p:txBody>
          <a:bodyPr/>
          <a:lstStyle>
            <a:lvl1pPr>
              <a:defRPr>
                <a:latin typeface="Avenir Medium"/>
                <a:cs typeface="Avenir Medium"/>
              </a:defRPr>
            </a:lvl1pPr>
            <a:lvl2pPr>
              <a:defRPr>
                <a:latin typeface="Avenir Medium"/>
                <a:cs typeface="Avenir Medium"/>
              </a:defRPr>
            </a:lvl2pPr>
            <a:lvl3pPr>
              <a:defRPr>
                <a:latin typeface="Avenir Medium"/>
                <a:cs typeface="Avenir Medium"/>
              </a:defRPr>
            </a:lvl3pPr>
            <a:lvl4pPr>
              <a:defRPr>
                <a:latin typeface="Avenir Medium"/>
                <a:cs typeface="Avenir Medium"/>
              </a:defRPr>
            </a:lvl4pPr>
            <a:lvl5pPr marL="1482725" indent="-222250">
              <a:buFont typeface="Arial" panose="020B0604020202020204" pitchFamily="34" charset="0"/>
              <a:buChar char="•"/>
              <a:defRPr>
                <a:latin typeface="Avenir Medium"/>
                <a:cs typeface="Avenir Medium"/>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076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96290"/>
          </a:xfrm>
        </p:spPr>
        <p:txBody>
          <a:bodyPr/>
          <a:lstStyle>
            <a:lvl1pPr>
              <a:defRPr>
                <a:latin typeface="Avenir Medium"/>
                <a:cs typeface="Avenir Medium"/>
              </a:defRPr>
            </a:lvl1pPr>
          </a:lstStyle>
          <a:p>
            <a:r>
              <a:rPr lang="en-US"/>
              <a:t>Click to edit Master title style</a:t>
            </a:r>
          </a:p>
        </p:txBody>
      </p:sp>
      <p:sp>
        <p:nvSpPr>
          <p:cNvPr id="3" name="Text Placeholder 2"/>
          <p:cNvSpPr>
            <a:spLocks noGrp="1"/>
          </p:cNvSpPr>
          <p:nvPr>
            <p:ph type="body" idx="1"/>
          </p:nvPr>
        </p:nvSpPr>
        <p:spPr>
          <a:xfrm>
            <a:off x="195948" y="1444752"/>
            <a:ext cx="4192528" cy="821190"/>
          </a:xfrm>
        </p:spPr>
        <p:txBody>
          <a:bodyPr anchor="b"/>
          <a:lstStyle>
            <a:lvl1pPr marL="0" indent="0">
              <a:buNone/>
              <a:defRPr sz="2400" b="1">
                <a:solidFill>
                  <a:schemeClr val="tx2"/>
                </a:solidFill>
                <a:latin typeface="Avenir Medium"/>
                <a:cs typeface="Avenir Medium"/>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4"/>
            <a:ext cx="4192528" cy="3674610"/>
          </a:xfrm>
        </p:spPr>
        <p:txBody>
          <a:bodyPr/>
          <a:lstStyle>
            <a:lvl1pPr>
              <a:defRPr sz="2400">
                <a:latin typeface="Avenir Medium"/>
                <a:cs typeface="Avenir Medium"/>
              </a:defRPr>
            </a:lvl1pPr>
            <a:lvl2pPr>
              <a:defRPr sz="2000">
                <a:latin typeface="Avenir Medium"/>
                <a:cs typeface="Avenir Medium"/>
              </a:defRPr>
            </a:lvl2pPr>
            <a:lvl3pPr>
              <a:defRPr sz="1800">
                <a:latin typeface="Avenir Medium"/>
                <a:cs typeface="Avenir Medium"/>
              </a:defRPr>
            </a:lvl3pPr>
            <a:lvl4pPr>
              <a:defRPr sz="1600">
                <a:latin typeface="Avenir Medium"/>
                <a:cs typeface="Avenir Medium"/>
              </a:defRPr>
            </a:lvl4pPr>
            <a:lvl5pPr marL="1482725" indent="-222250">
              <a:buFont typeface="Arial" panose="020B0604020202020204" pitchFamily="34" charset="0"/>
              <a:buChar char="•"/>
              <a:defRPr sz="1800">
                <a:latin typeface="Avenir Medium"/>
                <a:cs typeface="Avenir Medium"/>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44752"/>
            <a:ext cx="4194175" cy="821190"/>
          </a:xfrm>
        </p:spPr>
        <p:txBody>
          <a:bodyPr anchor="b"/>
          <a:lstStyle>
            <a:lvl1pPr marL="0" indent="0">
              <a:buNone/>
              <a:defRPr sz="2400" b="1">
                <a:solidFill>
                  <a:schemeClr val="tx2"/>
                </a:solidFill>
                <a:latin typeface="Avenir Medium"/>
                <a:cs typeface="Avenir Medium"/>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70334"/>
            <a:ext cx="4194175" cy="3674610"/>
          </a:xfrm>
        </p:spPr>
        <p:txBody>
          <a:bodyPr/>
          <a:lstStyle>
            <a:lvl1pPr>
              <a:defRPr sz="2400">
                <a:latin typeface="Avenir Medium"/>
                <a:cs typeface="Avenir Medium"/>
              </a:defRPr>
            </a:lvl1pPr>
            <a:lvl2pPr>
              <a:defRPr sz="2000">
                <a:latin typeface="Avenir Medium"/>
                <a:cs typeface="Avenir Medium"/>
              </a:defRPr>
            </a:lvl2pPr>
            <a:lvl3pPr>
              <a:defRPr sz="1800">
                <a:latin typeface="Avenir Medium"/>
                <a:cs typeface="Avenir Medium"/>
              </a:defRPr>
            </a:lvl3pPr>
            <a:lvl4pPr>
              <a:defRPr sz="1600">
                <a:latin typeface="Avenir Medium"/>
                <a:cs typeface="Avenir Medium"/>
              </a:defRPr>
            </a:lvl4pPr>
            <a:lvl5pPr marL="1482725" indent="-222250">
              <a:defRPr lang="en-US" sz="1800" kern="1200" dirty="0">
                <a:solidFill>
                  <a:schemeClr val="tx1"/>
                </a:solidFill>
                <a:latin typeface="Avenir Medium"/>
                <a:ea typeface="+mn-ea"/>
                <a:cs typeface="Avenir Medium"/>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8884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Rectangle 6"/>
          <p:cNvSpPr>
            <a:spLocks noChangeArrowheads="1"/>
          </p:cNvSpPr>
          <p:nvPr userDrawn="1"/>
        </p:nvSpPr>
        <p:spPr bwMode="auto">
          <a:xfrm>
            <a:off x="5791200" y="0"/>
            <a:ext cx="3365500" cy="6858000"/>
          </a:xfrm>
          <a:prstGeom prst="rect">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a:solidFill>
                <a:prstClr val="black"/>
              </a:solidFill>
              <a:latin typeface="Avenir Medium" charset="0"/>
              <a:ea typeface="ＭＳ Ｐゴシック" charset="0"/>
              <a:cs typeface="Avenir Medium" charset="0"/>
            </a:endParaRPr>
          </a:p>
        </p:txBody>
      </p:sp>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11"/>
          <p:cNvSpPr>
            <a:spLocks noChangeAspect="1"/>
          </p:cNvSpPr>
          <p:nvPr userDrawn="1"/>
        </p:nvSpPr>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pPr>
            <a:endParaRPr lang="en-US" sz="2400">
              <a:solidFill>
                <a:prstClr val="black"/>
              </a:solidFill>
              <a:latin typeface="Avenir Medium" charset="0"/>
              <a:ea typeface="ＭＳ Ｐゴシック" charset="0"/>
              <a:cs typeface="Avenir Medium" charset="0"/>
            </a:endParaRPr>
          </a:p>
        </p:txBody>
      </p:sp>
      <p:cxnSp>
        <p:nvCxnSpPr>
          <p:cNvPr id="6" name="Straight Arrow Connector 5"/>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3385" y="253529"/>
            <a:ext cx="3911890" cy="888705"/>
          </a:xfrm>
        </p:spPr>
        <p:txBody>
          <a:bodyPr/>
          <a:lstStyle>
            <a:lvl1pPr>
              <a:defRPr>
                <a:latin typeface="Avenir Medium"/>
                <a:cs typeface="Avenir Medium"/>
              </a:defRPr>
            </a:lvl1pPr>
          </a:lstStyle>
          <a:p>
            <a:r>
              <a:rPr lang="en-US"/>
              <a:t>Click to edit Master title style</a:t>
            </a:r>
          </a:p>
        </p:txBody>
      </p:sp>
    </p:spTree>
    <p:extLst>
      <p:ext uri="{BB962C8B-B14F-4D97-AF65-F5344CB8AC3E}">
        <p14:creationId xmlns:p14="http://schemas.microsoft.com/office/powerpoint/2010/main" val="3457803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767969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826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8">
            <a:extLst>
              <a:ext uri="{28A0092B-C50C-407E-A947-70E740481C1C}">
                <a14:useLocalDpi xmlns:a14="http://schemas.microsoft.com/office/drawing/2010/main" val="0"/>
              </a:ext>
            </a:extLst>
          </a:blip>
          <a:srcRect b="-2"/>
          <a:stretch>
            <a:fillRect/>
          </a:stretch>
        </p:blipFill>
        <p:spPr bwMode="auto">
          <a:xfrm>
            <a:off x="5083175" y="1811338"/>
            <a:ext cx="406082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184150" y="244475"/>
            <a:ext cx="8628063"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029" name="Text Placeholder 2"/>
          <p:cNvSpPr>
            <a:spLocks noGrp="1"/>
          </p:cNvSpPr>
          <p:nvPr>
            <p:ph type="body" idx="1"/>
          </p:nvPr>
        </p:nvSpPr>
        <p:spPr bwMode="auto">
          <a:xfrm>
            <a:off x="188913" y="1446213"/>
            <a:ext cx="8642350"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0" name="Rectangle 6"/>
          <p:cNvSpPr>
            <a:spLocks noChangeArrowheads="1"/>
          </p:cNvSpPr>
          <p:nvPr/>
        </p:nvSpPr>
        <p:spPr bwMode="auto">
          <a:xfrm flipH="1">
            <a:off x="22225" y="6513513"/>
            <a:ext cx="2111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defTabSz="173038" fontAlgn="base">
              <a:lnSpc>
                <a:spcPct val="90000"/>
              </a:lnSpc>
              <a:spcBef>
                <a:spcPct val="0"/>
              </a:spcBef>
              <a:spcAft>
                <a:spcPct val="0"/>
              </a:spcAft>
              <a:tabLst>
                <a:tab pos="230188" algn="l"/>
              </a:tabLst>
            </a:pPr>
            <a:endParaRPr lang="en-US" sz="1000">
              <a:solidFill>
                <a:srgbClr val="BFBFBF"/>
              </a:solidFill>
              <a:latin typeface="Avenir Medium" charset="0"/>
              <a:ea typeface="ＭＳ Ｐゴシック" charset="0"/>
              <a:cs typeface="Avenir Medium" charset="0"/>
            </a:endParaRPr>
          </a:p>
        </p:txBody>
      </p:sp>
    </p:spTree>
    <p:extLst>
      <p:ext uri="{BB962C8B-B14F-4D97-AF65-F5344CB8AC3E}">
        <p14:creationId xmlns:p14="http://schemas.microsoft.com/office/powerpoint/2010/main" val="2736697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rtl="0" eaLnBrk="0" fontAlgn="base" hangingPunct="0">
        <a:lnSpc>
          <a:spcPct val="85000"/>
        </a:lnSpc>
        <a:spcBef>
          <a:spcPct val="0"/>
        </a:spcBef>
        <a:spcAft>
          <a:spcPct val="0"/>
        </a:spcAft>
        <a:defRPr sz="3000" kern="1200">
          <a:solidFill>
            <a:schemeClr val="tx2"/>
          </a:solidFill>
          <a:latin typeface="Avenir Medium"/>
          <a:ea typeface="ＭＳ Ｐゴシック" charset="0"/>
          <a:cs typeface="Avenir Medium"/>
        </a:defRPr>
      </a:lvl1pPr>
      <a:lvl2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2pPr>
      <a:lvl3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3pPr>
      <a:lvl4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4pPr>
      <a:lvl5pPr algn="l" rtl="0" eaLnBrk="0" fontAlgn="base" hangingPunct="0">
        <a:lnSpc>
          <a:spcPct val="85000"/>
        </a:lnSpc>
        <a:spcBef>
          <a:spcPct val="0"/>
        </a:spcBef>
        <a:spcAft>
          <a:spcPct val="0"/>
        </a:spcAft>
        <a:defRPr sz="3000">
          <a:solidFill>
            <a:schemeClr val="tx2"/>
          </a:solidFill>
          <a:latin typeface="Avenir Medium" charset="0"/>
          <a:ea typeface="ＭＳ Ｐゴシック"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0" fontAlgn="base" hangingPunct="0">
        <a:lnSpc>
          <a:spcPct val="90000"/>
        </a:lnSpc>
        <a:spcBef>
          <a:spcPts val="1400"/>
        </a:spcBef>
        <a:spcAft>
          <a:spcPct val="0"/>
        </a:spcAft>
        <a:buClr>
          <a:schemeClr val="tx2"/>
        </a:buClr>
        <a:buFont typeface="Arial" charset="0"/>
        <a:buChar char="•"/>
        <a:defRPr sz="2800" kern="1200">
          <a:solidFill>
            <a:schemeClr val="tx1"/>
          </a:solidFill>
          <a:latin typeface="Avenir Medium"/>
          <a:ea typeface="ＭＳ Ｐゴシック" charset="0"/>
          <a:cs typeface="Avenir Medium"/>
        </a:defRPr>
      </a:lvl1pPr>
      <a:lvl2pPr marL="625475" indent="-279400" algn="l" rtl="0" eaLnBrk="0" fontAlgn="base" hangingPunct="0">
        <a:lnSpc>
          <a:spcPct val="90000"/>
        </a:lnSpc>
        <a:spcBef>
          <a:spcPts val="800"/>
        </a:spcBef>
        <a:spcAft>
          <a:spcPct val="0"/>
        </a:spcAft>
        <a:buClr>
          <a:schemeClr val="tx2"/>
        </a:buClr>
        <a:buFont typeface="Arial" charset="0"/>
        <a:buChar char="–"/>
        <a:defRPr sz="2400" kern="1200">
          <a:solidFill>
            <a:schemeClr val="tx1"/>
          </a:solidFill>
          <a:latin typeface="Avenir Medium"/>
          <a:ea typeface="ＭＳ Ｐゴシック" charset="0"/>
          <a:cs typeface="Avenir Medium"/>
        </a:defRPr>
      </a:lvl2pPr>
      <a:lvl3pPr marL="914400" indent="-230188" algn="l" rtl="0" eaLnBrk="0" fontAlgn="base" hangingPunct="0">
        <a:lnSpc>
          <a:spcPct val="90000"/>
        </a:lnSpc>
        <a:spcBef>
          <a:spcPts val="800"/>
        </a:spcBef>
        <a:spcAft>
          <a:spcPct val="0"/>
        </a:spcAft>
        <a:buClr>
          <a:schemeClr val="tx2"/>
        </a:buClr>
        <a:buFont typeface="Arial" charset="0"/>
        <a:buChar char="•"/>
        <a:defRPr sz="2000" kern="1200">
          <a:solidFill>
            <a:schemeClr val="tx1"/>
          </a:solidFill>
          <a:latin typeface="Avenir Medium"/>
          <a:ea typeface="ＭＳ Ｐゴシック" charset="0"/>
          <a:cs typeface="Avenir Medium"/>
        </a:defRPr>
      </a:lvl3pPr>
      <a:lvl4pPr marL="1144588" indent="-173038" algn="l" rtl="0" eaLnBrk="0" fontAlgn="base" hangingPunct="0">
        <a:lnSpc>
          <a:spcPct val="90000"/>
        </a:lnSpc>
        <a:spcBef>
          <a:spcPts val="800"/>
        </a:spcBef>
        <a:spcAft>
          <a:spcPct val="0"/>
        </a:spcAft>
        <a:buClr>
          <a:schemeClr val="tx2"/>
        </a:buClr>
        <a:buFont typeface="Arial" charset="0"/>
        <a:buChar char="–"/>
        <a:defRPr kern="1200">
          <a:solidFill>
            <a:schemeClr val="tx1"/>
          </a:solidFill>
          <a:latin typeface="Avenir Medium"/>
          <a:ea typeface="ＭＳ Ｐゴシック" charset="0"/>
          <a:cs typeface="Avenir Medium"/>
        </a:defRPr>
      </a:lvl4pPr>
      <a:lvl5pPr marL="1482725" indent="-222250" algn="l" rtl="0" eaLnBrk="0" fontAlgn="base" hangingPunct="0">
        <a:lnSpc>
          <a:spcPct val="90000"/>
        </a:lnSpc>
        <a:spcBef>
          <a:spcPts val="600"/>
        </a:spcBef>
        <a:spcAft>
          <a:spcPct val="0"/>
        </a:spcAft>
        <a:buClr>
          <a:schemeClr val="tx2"/>
        </a:buClr>
        <a:buFont typeface="Arial" charset="0"/>
        <a:buChar char="»"/>
        <a:defRPr kern="1200">
          <a:solidFill>
            <a:schemeClr val="tx1"/>
          </a:solidFill>
          <a:latin typeface="Avenir Medium"/>
          <a:ea typeface="ＭＳ Ｐゴシック" charset="0"/>
          <a:cs typeface="Avenir Medium"/>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continuum.io/download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tiff"/></Relationships>
</file>

<file path=ppt/slides/_rels/slide7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7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5694" y="2872871"/>
            <a:ext cx="4852611" cy="1089529"/>
          </a:xfrm>
          <a:prstGeom prst="rect">
            <a:avLst/>
          </a:prstGeom>
          <a:noFill/>
        </p:spPr>
        <p:txBody>
          <a:bodyPr wrap="none" rtlCol="0">
            <a:spAutoFit/>
          </a:bodyPr>
          <a:lstStyle/>
          <a:p>
            <a:pPr algn="ctr">
              <a:lnSpc>
                <a:spcPct val="90000"/>
              </a:lnSpc>
            </a:pPr>
            <a:r>
              <a:rPr lang="en-US" sz="7200" dirty="0"/>
              <a:t>Python 101</a:t>
            </a:r>
          </a:p>
        </p:txBody>
      </p:sp>
      <p:sp>
        <p:nvSpPr>
          <p:cNvPr id="3" name="TextBox 2"/>
          <p:cNvSpPr txBox="1"/>
          <p:nvPr/>
        </p:nvSpPr>
        <p:spPr>
          <a:xfrm>
            <a:off x="2344466" y="4114800"/>
            <a:ext cx="4455066" cy="1338828"/>
          </a:xfrm>
          <a:prstGeom prst="rect">
            <a:avLst/>
          </a:prstGeom>
          <a:noFill/>
        </p:spPr>
        <p:txBody>
          <a:bodyPr wrap="none" rtlCol="0">
            <a:spAutoFit/>
          </a:bodyPr>
          <a:lstStyle/>
          <a:p>
            <a:pPr algn="ctr">
              <a:lnSpc>
                <a:spcPct val="90000"/>
              </a:lnSpc>
            </a:pPr>
            <a:r>
              <a:rPr lang="en-US" dirty="0"/>
              <a:t>Alex Belianinov</a:t>
            </a:r>
          </a:p>
          <a:p>
            <a:pPr algn="ctr">
              <a:lnSpc>
                <a:spcPct val="90000"/>
              </a:lnSpc>
            </a:pPr>
            <a:r>
              <a:rPr lang="en-US" dirty="0"/>
              <a:t>Center for Nanophase Materials Sciences</a:t>
            </a:r>
          </a:p>
          <a:p>
            <a:pPr algn="ctr">
              <a:lnSpc>
                <a:spcPct val="90000"/>
              </a:lnSpc>
            </a:pPr>
            <a:endParaRPr lang="en-US" dirty="0"/>
          </a:p>
          <a:p>
            <a:pPr algn="ctr">
              <a:lnSpc>
                <a:spcPct val="90000"/>
              </a:lnSpc>
            </a:pPr>
            <a:r>
              <a:rPr lang="en-US" dirty="0"/>
              <a:t>Machine Learning for Materials Research</a:t>
            </a:r>
          </a:p>
          <a:p>
            <a:pPr algn="ctr">
              <a:lnSpc>
                <a:spcPct val="90000"/>
              </a:lnSpc>
            </a:pPr>
            <a:r>
              <a:rPr lang="en-US" dirty="0"/>
              <a:t>2018</a:t>
            </a:r>
          </a:p>
        </p:txBody>
      </p:sp>
    </p:spTree>
    <p:extLst>
      <p:ext uri="{BB962C8B-B14F-4D97-AF65-F5344CB8AC3E}">
        <p14:creationId xmlns:p14="http://schemas.microsoft.com/office/powerpoint/2010/main" val="974541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Content Placeholder 2"/>
          <p:cNvSpPr>
            <a:spLocks noGrp="1"/>
          </p:cNvSpPr>
          <p:nvPr>
            <p:ph idx="1"/>
          </p:nvPr>
        </p:nvSpPr>
        <p:spPr>
          <a:xfrm>
            <a:off x="76200" y="838201"/>
            <a:ext cx="8991600" cy="2514600"/>
          </a:xfrm>
        </p:spPr>
        <p:txBody>
          <a:bodyPr/>
          <a:lstStyle/>
          <a:p>
            <a:r>
              <a:rPr lang="en-US" sz="2400" dirty="0"/>
              <a:t>A variable is just a name for some value, CASE SENSITIVE</a:t>
            </a:r>
          </a:p>
          <a:p>
            <a:r>
              <a:rPr lang="en-US" sz="2400" dirty="0"/>
              <a:t>Variable names follow same rules as C [A-</a:t>
            </a:r>
            <a:r>
              <a:rPr lang="en-US" sz="2400" dirty="0" err="1"/>
              <a:t>Za</a:t>
            </a:r>
            <a:r>
              <a:rPr lang="en-US" sz="2400" dirty="0"/>
              <a:t>-z_][A-Za-z0-9_]*</a:t>
            </a:r>
          </a:p>
          <a:p>
            <a:r>
              <a:rPr lang="en-US" sz="2400" dirty="0"/>
              <a:t>You do not declare types (</a:t>
            </a:r>
            <a:r>
              <a:rPr lang="en-US" sz="2400" dirty="0" err="1"/>
              <a:t>int</a:t>
            </a:r>
            <a:r>
              <a:rPr lang="en-US" sz="2400" dirty="0"/>
              <a:t>, float, etc.)</a:t>
            </a:r>
          </a:p>
          <a:p>
            <a:pPr lvl="1"/>
            <a:r>
              <a:rPr lang="en-US" sz="2000" dirty="0"/>
              <a:t>Total = 30000 #</a:t>
            </a:r>
            <a:r>
              <a:rPr lang="en-US" sz="2000" dirty="0" err="1"/>
              <a:t>int</a:t>
            </a:r>
            <a:endParaRPr lang="en-US" sz="2000" dirty="0"/>
          </a:p>
          <a:p>
            <a:pPr lvl="1"/>
            <a:r>
              <a:rPr lang="en-US" sz="2000" dirty="0"/>
              <a:t>Total = 30000.0 #float</a:t>
            </a:r>
          </a:p>
          <a:p>
            <a:pPr lvl="1"/>
            <a:r>
              <a:rPr lang="en-US" sz="2000" dirty="0"/>
              <a:t>Total = “30000” #string</a:t>
            </a:r>
            <a:endParaRPr lang="en-US" sz="2400" dirty="0"/>
          </a:p>
          <a:p>
            <a:r>
              <a:rPr lang="en-US" sz="2400" dirty="0"/>
              <a:t>Keywords (cannot be variable names):</a:t>
            </a:r>
            <a:endParaRPr lang="en-US" sz="2000" dirty="0"/>
          </a:p>
        </p:txBody>
      </p:sp>
      <p:sp>
        <p:nvSpPr>
          <p:cNvPr id="7" name="Rectangle 6"/>
          <p:cNvSpPr/>
          <p:nvPr/>
        </p:nvSpPr>
        <p:spPr>
          <a:xfrm>
            <a:off x="1932603" y="4114800"/>
            <a:ext cx="5278794" cy="2308324"/>
          </a:xfrm>
          <a:prstGeom prst="rect">
            <a:avLst/>
          </a:prstGeom>
        </p:spPr>
        <p:txBody>
          <a:bodyPr wrap="square">
            <a:spAutoFit/>
          </a:bodyPr>
          <a:lstStyle/>
          <a:p>
            <a:pPr algn="ctr"/>
            <a:r>
              <a:rPr lang="en-US" b="1" dirty="0">
                <a:solidFill>
                  <a:srgbClr val="0070C0"/>
                </a:solidFill>
                <a:latin typeface="Courier"/>
              </a:rPr>
              <a:t>and, </a:t>
            </a:r>
            <a:r>
              <a:rPr lang="en-US" b="1" dirty="0" err="1">
                <a:solidFill>
                  <a:srgbClr val="0070C0"/>
                </a:solidFill>
                <a:latin typeface="Courier"/>
              </a:rPr>
              <a:t>elif</a:t>
            </a:r>
            <a:r>
              <a:rPr lang="en-US" b="1" dirty="0">
                <a:solidFill>
                  <a:srgbClr val="0070C0"/>
                </a:solidFill>
                <a:latin typeface="Courier"/>
              </a:rPr>
              <a:t>, </a:t>
            </a:r>
            <a:r>
              <a:rPr lang="en-US" b="1" dirty="0">
                <a:solidFill>
                  <a:srgbClr val="0070C0"/>
                </a:solidFill>
                <a:latin typeface="Courier-Bold"/>
              </a:rPr>
              <a:t>if, </a:t>
            </a:r>
            <a:r>
              <a:rPr lang="en-US" b="1" dirty="0">
                <a:solidFill>
                  <a:srgbClr val="0070C0"/>
                </a:solidFill>
                <a:latin typeface="Courier"/>
              </a:rPr>
              <a:t>print,</a:t>
            </a:r>
          </a:p>
          <a:p>
            <a:pPr algn="ctr"/>
            <a:r>
              <a:rPr lang="en-US" b="1" dirty="0">
                <a:solidFill>
                  <a:srgbClr val="0070C0"/>
                </a:solidFill>
                <a:latin typeface="Courier"/>
              </a:rPr>
              <a:t>as, </a:t>
            </a:r>
            <a:r>
              <a:rPr lang="en-US" b="1" dirty="0">
                <a:solidFill>
                  <a:srgbClr val="0070C0"/>
                </a:solidFill>
                <a:latin typeface="Courier-Bold"/>
              </a:rPr>
              <a:t>else, </a:t>
            </a:r>
            <a:r>
              <a:rPr lang="en-US" b="1" dirty="0">
                <a:solidFill>
                  <a:srgbClr val="0070C0"/>
                </a:solidFill>
                <a:latin typeface="Courier"/>
              </a:rPr>
              <a:t>import, raise,</a:t>
            </a:r>
          </a:p>
          <a:p>
            <a:pPr algn="ctr"/>
            <a:r>
              <a:rPr lang="en-US" b="1" dirty="0">
                <a:solidFill>
                  <a:srgbClr val="0070C0"/>
                </a:solidFill>
                <a:latin typeface="Courier-Bold"/>
              </a:rPr>
              <a:t>assert, </a:t>
            </a:r>
            <a:r>
              <a:rPr lang="en-US" b="1" dirty="0">
                <a:solidFill>
                  <a:srgbClr val="0070C0"/>
                </a:solidFill>
                <a:latin typeface="Courier"/>
              </a:rPr>
              <a:t>except, in, </a:t>
            </a:r>
            <a:r>
              <a:rPr lang="en-US" b="1" dirty="0">
                <a:solidFill>
                  <a:srgbClr val="0070C0"/>
                </a:solidFill>
                <a:latin typeface="Courier-Bold"/>
              </a:rPr>
              <a:t>return,</a:t>
            </a:r>
          </a:p>
          <a:p>
            <a:pPr algn="ctr"/>
            <a:r>
              <a:rPr lang="en-US" b="1" dirty="0">
                <a:solidFill>
                  <a:srgbClr val="0070C0"/>
                </a:solidFill>
                <a:latin typeface="Courier-Bold"/>
              </a:rPr>
              <a:t>break, </a:t>
            </a:r>
            <a:r>
              <a:rPr lang="en-US" b="1" dirty="0">
                <a:solidFill>
                  <a:srgbClr val="0070C0"/>
                </a:solidFill>
                <a:latin typeface="Courier"/>
              </a:rPr>
              <a:t>exec, is, try,</a:t>
            </a:r>
          </a:p>
          <a:p>
            <a:pPr algn="ctr"/>
            <a:r>
              <a:rPr lang="en-US" b="1" dirty="0">
                <a:solidFill>
                  <a:srgbClr val="0070C0"/>
                </a:solidFill>
                <a:latin typeface="Courier"/>
              </a:rPr>
              <a:t>class, finally, lambda, </a:t>
            </a:r>
            <a:r>
              <a:rPr lang="en-US" b="1" dirty="0">
                <a:solidFill>
                  <a:srgbClr val="0070C0"/>
                </a:solidFill>
                <a:latin typeface="Courier-Bold"/>
              </a:rPr>
              <a:t>while, continue, for, </a:t>
            </a:r>
            <a:r>
              <a:rPr lang="en-US" b="1" dirty="0">
                <a:solidFill>
                  <a:srgbClr val="0070C0"/>
                </a:solidFill>
                <a:latin typeface="Courier"/>
              </a:rPr>
              <a:t>not with, </a:t>
            </a:r>
            <a:r>
              <a:rPr lang="en-US" b="1" dirty="0" err="1">
                <a:solidFill>
                  <a:srgbClr val="0070C0"/>
                </a:solidFill>
                <a:latin typeface="Courier"/>
              </a:rPr>
              <a:t>def</a:t>
            </a:r>
            <a:r>
              <a:rPr lang="en-US" b="1" dirty="0">
                <a:solidFill>
                  <a:srgbClr val="0070C0"/>
                </a:solidFill>
                <a:latin typeface="Courier"/>
              </a:rPr>
              <a:t>, from, or, yield,</a:t>
            </a:r>
          </a:p>
          <a:p>
            <a:pPr algn="ctr"/>
            <a:r>
              <a:rPr lang="en-US" b="1" dirty="0">
                <a:solidFill>
                  <a:srgbClr val="0070C0"/>
                </a:solidFill>
                <a:latin typeface="Courier"/>
              </a:rPr>
              <a:t>del, global, pass</a:t>
            </a:r>
            <a:endParaRPr lang="en-US" b="1" dirty="0">
              <a:solidFill>
                <a:srgbClr val="0070C0"/>
              </a:solidFill>
            </a:endParaRPr>
          </a:p>
        </p:txBody>
      </p:sp>
    </p:spTree>
    <p:extLst>
      <p:ext uri="{BB962C8B-B14F-4D97-AF65-F5344CB8AC3E}">
        <p14:creationId xmlns:p14="http://schemas.microsoft.com/office/powerpoint/2010/main" val="360546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functional program (Exercise 3)</a:t>
            </a:r>
          </a:p>
        </p:txBody>
      </p:sp>
      <p:sp>
        <p:nvSpPr>
          <p:cNvPr id="3" name="Content Placeholder 2"/>
          <p:cNvSpPr>
            <a:spLocks noGrp="1"/>
          </p:cNvSpPr>
          <p:nvPr>
            <p:ph idx="1"/>
          </p:nvPr>
        </p:nvSpPr>
        <p:spPr/>
        <p:txBody>
          <a:bodyPr/>
          <a:lstStyle/>
          <a:p>
            <a:r>
              <a:rPr lang="en-US" dirty="0"/>
              <a:t>You decided to save up for a new 32,767$ car, by setting aside a dollar bill, and then doubling the amount each of the following days. How long does it take to save up, and how tall is the dollar bill stack? Each bill is ~100 um thick.</a:t>
            </a:r>
          </a:p>
        </p:txBody>
      </p:sp>
    </p:spTree>
    <p:extLst>
      <p:ext uri="{BB962C8B-B14F-4D97-AF65-F5344CB8AC3E}">
        <p14:creationId xmlns:p14="http://schemas.microsoft.com/office/powerpoint/2010/main" val="70306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Looping</a:t>
            </a:r>
          </a:p>
        </p:txBody>
      </p:sp>
      <p:sp>
        <p:nvSpPr>
          <p:cNvPr id="3" name="Content Placeholder 2"/>
          <p:cNvSpPr>
            <a:spLocks noGrp="1"/>
          </p:cNvSpPr>
          <p:nvPr>
            <p:ph idx="1"/>
          </p:nvPr>
        </p:nvSpPr>
        <p:spPr>
          <a:xfrm>
            <a:off x="272760" y="914400"/>
            <a:ext cx="8642640" cy="4195415"/>
          </a:xfrm>
        </p:spPr>
        <p:txBody>
          <a:bodyPr/>
          <a:lstStyle/>
          <a:p>
            <a:r>
              <a:rPr lang="en-US" dirty="0"/>
              <a:t>The </a:t>
            </a:r>
            <a:r>
              <a:rPr lang="en-US" b="1" dirty="0"/>
              <a:t>while </a:t>
            </a:r>
            <a:r>
              <a:rPr lang="en-US" dirty="0"/>
              <a:t>statement executes a loop (terminated by a colon)</a:t>
            </a:r>
          </a:p>
          <a:p>
            <a:r>
              <a:rPr lang="en-US" dirty="0"/>
              <a:t>Looping executes the </a:t>
            </a:r>
            <a:r>
              <a:rPr lang="en-US" u="sng" dirty="0"/>
              <a:t>indented</a:t>
            </a:r>
            <a:r>
              <a:rPr lang="en-US" dirty="0"/>
              <a:t> statements underneath while the condition evaluates to True</a:t>
            </a:r>
          </a:p>
          <a:p>
            <a:endParaRPr lang="en-US" dirty="0"/>
          </a:p>
          <a:p>
            <a:endParaRPr lang="en-US" dirty="0"/>
          </a:p>
          <a:p>
            <a:endParaRPr lang="en-US" dirty="0"/>
          </a:p>
          <a:p>
            <a:endParaRPr lang="en-US" dirty="0"/>
          </a:p>
          <a:p>
            <a:r>
              <a:rPr lang="en-US" dirty="0"/>
              <a:t>Indentation used to denote blocks of code</a:t>
            </a:r>
          </a:p>
          <a:p>
            <a:r>
              <a:rPr lang="en-US" dirty="0"/>
              <a:t>Indentation must be consistent (4 spaces, or Tab)</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52800"/>
            <a:ext cx="6019800" cy="1561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4816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Conditionals (Exercise 4)</a:t>
            </a:r>
          </a:p>
        </p:txBody>
      </p:sp>
      <p:sp>
        <p:nvSpPr>
          <p:cNvPr id="3" name="Content Placeholder 2"/>
          <p:cNvSpPr>
            <a:spLocks noGrp="1"/>
          </p:cNvSpPr>
          <p:nvPr>
            <p:ph idx="1"/>
          </p:nvPr>
        </p:nvSpPr>
        <p:spPr>
          <a:xfrm>
            <a:off x="76200" y="838200"/>
            <a:ext cx="8991600" cy="4195415"/>
          </a:xfrm>
        </p:spPr>
        <p:txBody>
          <a:bodyPr/>
          <a:lstStyle/>
          <a:p>
            <a:r>
              <a:rPr lang="en-US" dirty="0"/>
              <a:t>If  - else</a:t>
            </a:r>
          </a:p>
          <a:p>
            <a:endParaRPr lang="en-US" dirty="0"/>
          </a:p>
          <a:p>
            <a:endParaRPr lang="en-US" dirty="0"/>
          </a:p>
          <a:p>
            <a:r>
              <a:rPr lang="en-US" dirty="0"/>
              <a:t>If – </a:t>
            </a:r>
            <a:r>
              <a:rPr lang="en-US" dirty="0" err="1"/>
              <a:t>elif</a:t>
            </a:r>
            <a:r>
              <a:rPr lang="en-US" dirty="0"/>
              <a:t> – else</a:t>
            </a:r>
          </a:p>
          <a:p>
            <a:endParaRPr lang="en-US" dirty="0"/>
          </a:p>
          <a:p>
            <a:r>
              <a:rPr lang="en-US" dirty="0"/>
              <a:t>Booleans (and, or, not)</a:t>
            </a:r>
          </a:p>
          <a:p>
            <a:pPr marL="346075" lvl="1" indent="0">
              <a:buNone/>
            </a:pPr>
            <a:endParaRPr lang="en-US" dirty="0"/>
          </a:p>
          <a:p>
            <a:pPr marL="0" indent="0">
              <a:buNone/>
            </a:pPr>
            <a:r>
              <a:rPr lang="en-US" dirty="0"/>
              <a:t>		</a:t>
            </a:r>
          </a:p>
          <a:p>
            <a:r>
              <a:rPr lang="en-US" dirty="0"/>
              <a:t>Relational Operators</a:t>
            </a:r>
          </a:p>
          <a:p>
            <a:pPr lvl="1"/>
            <a:r>
              <a:rPr lang="en-US" dirty="0"/>
              <a:t>&lt;, &gt;, &lt;=, &gt;=, ==, !=</a:t>
            </a:r>
          </a:p>
          <a:p>
            <a:pPr lvl="1"/>
            <a:endParaRPr lang="en-US" dirty="0"/>
          </a:p>
          <a:p>
            <a:endParaRPr lang="en-US" dirty="0"/>
          </a:p>
          <a:p>
            <a:pPr marL="0" indent="0">
              <a:buNone/>
            </a:pPr>
            <a:endParaRPr lang="en-US" dirty="0"/>
          </a:p>
          <a:p>
            <a:pPr marL="0" indent="0">
              <a:buNone/>
            </a:pPr>
            <a:r>
              <a:rPr lang="en-US"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14400"/>
            <a:ext cx="2443162" cy="1355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4400"/>
            <a:ext cx="2451820" cy="2291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1700" y="4178689"/>
            <a:ext cx="4800600" cy="1002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0031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Truth Values</a:t>
            </a:r>
          </a:p>
        </p:txBody>
      </p:sp>
      <p:sp>
        <p:nvSpPr>
          <p:cNvPr id="3" name="Content Placeholder 2"/>
          <p:cNvSpPr>
            <a:spLocks noGrp="1"/>
          </p:cNvSpPr>
          <p:nvPr>
            <p:ph idx="1"/>
          </p:nvPr>
        </p:nvSpPr>
        <p:spPr/>
        <p:txBody>
          <a:bodyPr/>
          <a:lstStyle/>
          <a:p>
            <a:r>
              <a:rPr lang="en-US" dirty="0"/>
              <a:t>Evaluates as "True"</a:t>
            </a:r>
          </a:p>
          <a:p>
            <a:pPr lvl="1"/>
            <a:r>
              <a:rPr lang="en-US" dirty="0"/>
              <a:t>Non-zero numbers</a:t>
            </a:r>
          </a:p>
          <a:p>
            <a:pPr lvl="1"/>
            <a:r>
              <a:rPr lang="en-US" dirty="0"/>
              <a:t>Non-empty strings</a:t>
            </a:r>
          </a:p>
          <a:p>
            <a:pPr lvl="1"/>
            <a:r>
              <a:rPr lang="en-US" dirty="0"/>
              <a:t>Non-empty containers (lists, </a:t>
            </a:r>
            <a:r>
              <a:rPr lang="en-US" dirty="0" err="1"/>
              <a:t>dicts</a:t>
            </a:r>
            <a:r>
              <a:rPr lang="en-US" dirty="0"/>
              <a:t>, etc.)</a:t>
            </a:r>
          </a:p>
          <a:p>
            <a:pPr lvl="1"/>
            <a:endParaRPr lang="en-US" dirty="0"/>
          </a:p>
          <a:p>
            <a:r>
              <a:rPr lang="en-US" dirty="0"/>
              <a:t>Evaluates as "False"</a:t>
            </a:r>
          </a:p>
          <a:p>
            <a:pPr lvl="1"/>
            <a:r>
              <a:rPr lang="en-US" dirty="0"/>
              <a:t>0 (Zero)</a:t>
            </a:r>
          </a:p>
          <a:p>
            <a:pPr lvl="1"/>
            <a:r>
              <a:rPr lang="en-US" dirty="0"/>
              <a:t>Empty string or containers</a:t>
            </a:r>
          </a:p>
        </p:txBody>
      </p:sp>
    </p:spTree>
    <p:extLst>
      <p:ext uri="{BB962C8B-B14F-4D97-AF65-F5344CB8AC3E}">
        <p14:creationId xmlns:p14="http://schemas.microsoft.com/office/powerpoint/2010/main" val="1083477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Long Lines </a:t>
            </a:r>
          </a:p>
        </p:txBody>
      </p:sp>
      <p:sp>
        <p:nvSpPr>
          <p:cNvPr id="3" name="Content Placeholder 2"/>
          <p:cNvSpPr>
            <a:spLocks noGrp="1"/>
          </p:cNvSpPr>
          <p:nvPr>
            <p:ph idx="1"/>
          </p:nvPr>
        </p:nvSpPr>
        <p:spPr/>
        <p:txBody>
          <a:bodyPr/>
          <a:lstStyle/>
          <a:p>
            <a:r>
              <a:rPr lang="en-US" dirty="0"/>
              <a:t>Sometime you will have long statements that would run off the screen that you’d like to break up</a:t>
            </a:r>
          </a:p>
          <a:p>
            <a:r>
              <a:rPr lang="en-US" dirty="0"/>
              <a:t>Use the line continuation character (\)</a:t>
            </a:r>
          </a:p>
          <a:p>
            <a:endParaRPr lang="en-US" dirty="0"/>
          </a:p>
          <a:p>
            <a:endParaRPr lang="en-US" dirty="0"/>
          </a:p>
          <a:p>
            <a:endParaRPr lang="en-US" dirty="0"/>
          </a:p>
          <a:p>
            <a:r>
              <a:rPr lang="en-US" dirty="0"/>
              <a:t>Not necessary for code in (), [], and {}</a:t>
            </a:r>
          </a:p>
          <a:p>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231900" y="3429000"/>
            <a:ext cx="6680200" cy="1130300"/>
          </a:xfrm>
          <a:prstGeom prst="rect">
            <a:avLst/>
          </a:prstGeom>
        </p:spPr>
      </p:pic>
      <p:pic>
        <p:nvPicPr>
          <p:cNvPr id="6" name="Picture 5"/>
          <p:cNvPicPr>
            <a:picLocks noChangeAspect="1"/>
          </p:cNvPicPr>
          <p:nvPr/>
        </p:nvPicPr>
        <p:blipFill>
          <a:blip r:embed="rId2"/>
          <a:stretch>
            <a:fillRect/>
          </a:stretch>
        </p:blipFill>
        <p:spPr>
          <a:xfrm>
            <a:off x="1243775" y="5613400"/>
            <a:ext cx="6680200" cy="1130300"/>
          </a:xfrm>
          <a:prstGeom prst="rect">
            <a:avLst/>
          </a:prstGeom>
        </p:spPr>
      </p:pic>
    </p:spTree>
    <p:extLst>
      <p:ext uri="{BB962C8B-B14F-4D97-AF65-F5344CB8AC3E}">
        <p14:creationId xmlns:p14="http://schemas.microsoft.com/office/powerpoint/2010/main" val="2133835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Datatypes</a:t>
            </a:r>
          </a:p>
        </p:txBody>
      </p:sp>
      <p:sp>
        <p:nvSpPr>
          <p:cNvPr id="3" name="Content Placeholder 2"/>
          <p:cNvSpPr>
            <a:spLocks noGrp="1"/>
          </p:cNvSpPr>
          <p:nvPr>
            <p:ph idx="1"/>
          </p:nvPr>
        </p:nvSpPr>
        <p:spPr/>
        <p:txBody>
          <a:bodyPr/>
          <a:lstStyle/>
          <a:p>
            <a:r>
              <a:rPr lang="en-US" dirty="0"/>
              <a:t>Primitive datatypes in Python are Numbers and Strings (characters &amp; text)</a:t>
            </a:r>
          </a:p>
          <a:p>
            <a:r>
              <a:rPr lang="en-US" dirty="0"/>
              <a:t>Numbers</a:t>
            </a:r>
          </a:p>
          <a:p>
            <a:pPr lvl="1"/>
            <a:r>
              <a:rPr lang="en-US" dirty="0"/>
              <a:t>Booleans</a:t>
            </a:r>
          </a:p>
          <a:p>
            <a:pPr lvl="1"/>
            <a:r>
              <a:rPr lang="en-US" dirty="0"/>
              <a:t>Integers</a:t>
            </a:r>
          </a:p>
          <a:p>
            <a:pPr lvl="1"/>
            <a:r>
              <a:rPr lang="en-US" dirty="0"/>
              <a:t>Floating point</a:t>
            </a:r>
          </a:p>
          <a:p>
            <a:pPr lvl="1"/>
            <a:r>
              <a:rPr lang="en-US" dirty="0"/>
              <a:t>Complex (imaginary numbers)</a:t>
            </a:r>
          </a:p>
          <a:p>
            <a:r>
              <a:rPr lang="en-US" dirty="0"/>
              <a:t>Strings</a:t>
            </a:r>
          </a:p>
          <a:p>
            <a:pPr lvl="1"/>
            <a:r>
              <a:rPr lang="en-US" dirty="0"/>
              <a:t>Written in quotes (“”, ‘’)</a:t>
            </a:r>
          </a:p>
          <a:p>
            <a:pPr lvl="1"/>
            <a:r>
              <a:rPr lang="en-US" dirty="0"/>
              <a:t>Standard escape characters work (‘/n’)</a:t>
            </a:r>
          </a:p>
          <a:p>
            <a:pPr lvl="1"/>
            <a:r>
              <a:rPr lang="en-US" dirty="0"/>
              <a:t>Triple quotes captures all literal text enclosed</a:t>
            </a:r>
          </a:p>
        </p:txBody>
      </p:sp>
    </p:spTree>
    <p:extLst>
      <p:ext uri="{BB962C8B-B14F-4D97-AF65-F5344CB8AC3E}">
        <p14:creationId xmlns:p14="http://schemas.microsoft.com/office/powerpoint/2010/main" val="2096238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Booleans</a:t>
            </a:r>
          </a:p>
        </p:txBody>
      </p:sp>
      <p:sp>
        <p:nvSpPr>
          <p:cNvPr id="3" name="Content Placeholder 2"/>
          <p:cNvSpPr>
            <a:spLocks noGrp="1"/>
          </p:cNvSpPr>
          <p:nvPr>
            <p:ph idx="1"/>
          </p:nvPr>
        </p:nvSpPr>
        <p:spPr/>
        <p:txBody>
          <a:bodyPr/>
          <a:lstStyle/>
          <a:p>
            <a:r>
              <a:rPr lang="en-US" dirty="0"/>
              <a:t>Two values: True, False</a:t>
            </a:r>
          </a:p>
          <a:p>
            <a:endParaRPr lang="en-US" dirty="0"/>
          </a:p>
          <a:p>
            <a:endParaRPr lang="en-US" dirty="0"/>
          </a:p>
          <a:p>
            <a:r>
              <a:rPr lang="en-US" dirty="0"/>
              <a:t>Evaluated as integers with value 1,0</a:t>
            </a:r>
          </a:p>
          <a:p>
            <a:endParaRPr lang="en-US" dirty="0"/>
          </a:p>
          <a:p>
            <a:endParaRPr lang="en-US" dirty="0"/>
          </a:p>
          <a:p>
            <a:r>
              <a:rPr lang="en-US" dirty="0"/>
              <a:t>Although doing that in practice would be odd, and difficult for another person to interpret</a:t>
            </a:r>
          </a:p>
          <a:p>
            <a:endParaRPr lang="en-US" dirty="0"/>
          </a:p>
        </p:txBody>
      </p:sp>
      <p:pic>
        <p:nvPicPr>
          <p:cNvPr id="4" name="Picture 3"/>
          <p:cNvPicPr>
            <a:picLocks noChangeAspect="1"/>
          </p:cNvPicPr>
          <p:nvPr/>
        </p:nvPicPr>
        <p:blipFill>
          <a:blip r:embed="rId2"/>
          <a:stretch>
            <a:fillRect/>
          </a:stretch>
        </p:blipFill>
        <p:spPr>
          <a:xfrm>
            <a:off x="3517900" y="2146300"/>
            <a:ext cx="2108200" cy="673100"/>
          </a:xfrm>
          <a:prstGeom prst="rect">
            <a:avLst/>
          </a:prstGeom>
        </p:spPr>
      </p:pic>
      <p:pic>
        <p:nvPicPr>
          <p:cNvPr id="5" name="Picture 4"/>
          <p:cNvPicPr>
            <a:picLocks noChangeAspect="1"/>
          </p:cNvPicPr>
          <p:nvPr/>
        </p:nvPicPr>
        <p:blipFill>
          <a:blip r:embed="rId3"/>
          <a:stretch>
            <a:fillRect/>
          </a:stretch>
        </p:blipFill>
        <p:spPr>
          <a:xfrm>
            <a:off x="4089400" y="3970812"/>
            <a:ext cx="965200" cy="457200"/>
          </a:xfrm>
          <a:prstGeom prst="rect">
            <a:avLst/>
          </a:prstGeom>
        </p:spPr>
      </p:pic>
    </p:spTree>
    <p:extLst>
      <p:ext uri="{BB962C8B-B14F-4D97-AF65-F5344CB8AC3E}">
        <p14:creationId xmlns:p14="http://schemas.microsoft.com/office/powerpoint/2010/main" val="1339221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Integers</a:t>
            </a:r>
          </a:p>
        </p:txBody>
      </p:sp>
      <p:sp>
        <p:nvSpPr>
          <p:cNvPr id="3" name="Content Placeholder 2"/>
          <p:cNvSpPr>
            <a:spLocks noGrp="1"/>
          </p:cNvSpPr>
          <p:nvPr>
            <p:ph idx="1"/>
          </p:nvPr>
        </p:nvSpPr>
        <p:spPr/>
        <p:txBody>
          <a:bodyPr/>
          <a:lstStyle/>
          <a:p>
            <a:r>
              <a:rPr lang="en-US" dirty="0"/>
              <a:t>Signed values of arbitrary size</a:t>
            </a:r>
          </a:p>
          <a:p>
            <a:endParaRPr lang="en-US" dirty="0"/>
          </a:p>
          <a:p>
            <a:endParaRPr lang="en-US" dirty="0"/>
          </a:p>
          <a:p>
            <a:r>
              <a:rPr lang="en-US" dirty="0"/>
              <a:t>Two internal representations</a:t>
            </a:r>
          </a:p>
          <a:p>
            <a:pPr lvl="1"/>
            <a:r>
              <a:rPr lang="en-US" dirty="0" err="1"/>
              <a:t>int</a:t>
            </a:r>
            <a:r>
              <a:rPr lang="en-US" dirty="0"/>
              <a:t> (small, less than 32 bits in size)</a:t>
            </a:r>
          </a:p>
          <a:p>
            <a:pPr lvl="1"/>
            <a:r>
              <a:rPr lang="en-US" dirty="0"/>
              <a:t>long (large values, arbitrary size)</a:t>
            </a:r>
          </a:p>
          <a:p>
            <a:r>
              <a:rPr lang="en-US" dirty="0"/>
              <a:t>Sometimes see 'L' shown at the end of large values</a:t>
            </a:r>
          </a:p>
          <a:p>
            <a:endParaRPr lang="en-US" dirty="0"/>
          </a:p>
        </p:txBody>
      </p:sp>
      <p:pic>
        <p:nvPicPr>
          <p:cNvPr id="4" name="Picture 3"/>
          <p:cNvPicPr>
            <a:picLocks noChangeAspect="1"/>
          </p:cNvPicPr>
          <p:nvPr/>
        </p:nvPicPr>
        <p:blipFill>
          <a:blip r:embed="rId2"/>
          <a:stretch>
            <a:fillRect/>
          </a:stretch>
        </p:blipFill>
        <p:spPr>
          <a:xfrm>
            <a:off x="2006600" y="1905000"/>
            <a:ext cx="5130800" cy="1181100"/>
          </a:xfrm>
          <a:prstGeom prst="rect">
            <a:avLst/>
          </a:prstGeom>
        </p:spPr>
      </p:pic>
      <p:pic>
        <p:nvPicPr>
          <p:cNvPr id="6" name="Picture 5"/>
          <p:cNvPicPr>
            <a:picLocks noChangeAspect="1"/>
          </p:cNvPicPr>
          <p:nvPr/>
        </p:nvPicPr>
        <p:blipFill>
          <a:blip r:embed="rId3"/>
          <a:stretch>
            <a:fillRect/>
          </a:stretch>
        </p:blipFill>
        <p:spPr>
          <a:xfrm>
            <a:off x="2355850" y="5600700"/>
            <a:ext cx="4432300" cy="571500"/>
          </a:xfrm>
          <a:prstGeom prst="rect">
            <a:avLst/>
          </a:prstGeom>
        </p:spPr>
      </p:pic>
    </p:spTree>
    <p:extLst>
      <p:ext uri="{BB962C8B-B14F-4D97-AF65-F5344CB8AC3E}">
        <p14:creationId xmlns:p14="http://schemas.microsoft.com/office/powerpoint/2010/main" val="1826213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Integer Operation</a:t>
            </a:r>
          </a:p>
        </p:txBody>
      </p:sp>
      <p:pic>
        <p:nvPicPr>
          <p:cNvPr id="4" name="Picture 3"/>
          <p:cNvPicPr>
            <a:picLocks noChangeAspect="1"/>
          </p:cNvPicPr>
          <p:nvPr/>
        </p:nvPicPr>
        <p:blipFill>
          <a:blip r:embed="rId2"/>
          <a:stretch>
            <a:fillRect/>
          </a:stretch>
        </p:blipFill>
        <p:spPr>
          <a:xfrm>
            <a:off x="323850" y="882650"/>
            <a:ext cx="8496300" cy="5092700"/>
          </a:xfrm>
          <a:prstGeom prst="rect">
            <a:avLst/>
          </a:prstGeom>
        </p:spPr>
      </p:pic>
    </p:spTree>
    <p:extLst>
      <p:ext uri="{BB962C8B-B14F-4D97-AF65-F5344CB8AC3E}">
        <p14:creationId xmlns:p14="http://schemas.microsoft.com/office/powerpoint/2010/main" val="523780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If you are not new to Python…</a:t>
            </a:r>
          </a:p>
        </p:txBody>
      </p:sp>
      <p:sp>
        <p:nvSpPr>
          <p:cNvPr id="3" name="Content Placeholder 2"/>
          <p:cNvSpPr>
            <a:spLocks noGrp="1"/>
          </p:cNvSpPr>
          <p:nvPr>
            <p:ph idx="1"/>
          </p:nvPr>
        </p:nvSpPr>
        <p:spPr/>
        <p:txBody>
          <a:bodyPr/>
          <a:lstStyle/>
          <a:p>
            <a:r>
              <a:rPr lang="en-US" dirty="0"/>
              <a:t>A palindromic number reads the same both ways. The largest palindrome made from the product of two 2-digit numbers is 9009 = 91 × 99.</a:t>
            </a:r>
          </a:p>
          <a:p>
            <a:r>
              <a:rPr lang="en-US" dirty="0"/>
              <a:t>Find the largest palindrome made from the product of two 3-digit numbers.</a:t>
            </a:r>
          </a:p>
          <a:p>
            <a:endParaRPr lang="en-US" dirty="0"/>
          </a:p>
        </p:txBody>
      </p:sp>
    </p:spTree>
    <p:extLst>
      <p:ext uri="{BB962C8B-B14F-4D97-AF65-F5344CB8AC3E}">
        <p14:creationId xmlns:p14="http://schemas.microsoft.com/office/powerpoint/2010/main" val="111580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Integer Division</a:t>
            </a:r>
          </a:p>
        </p:txBody>
      </p:sp>
      <p:sp>
        <p:nvSpPr>
          <p:cNvPr id="3" name="Content Placeholder 2"/>
          <p:cNvSpPr>
            <a:spLocks noGrp="1"/>
          </p:cNvSpPr>
          <p:nvPr>
            <p:ph idx="1"/>
          </p:nvPr>
        </p:nvSpPr>
        <p:spPr>
          <a:xfrm>
            <a:off x="272760" y="914400"/>
            <a:ext cx="8642640" cy="4195415"/>
          </a:xfrm>
        </p:spPr>
        <p:txBody>
          <a:bodyPr/>
          <a:lstStyle/>
          <a:p>
            <a:r>
              <a:rPr lang="en-US" sz="2000" dirty="0"/>
              <a:t>Classic division (/) truncates</a:t>
            </a:r>
          </a:p>
          <a:p>
            <a:pPr lvl="1"/>
            <a:r>
              <a:rPr lang="en-US" sz="1800" dirty="0"/>
              <a:t>&gt;&gt;&gt; 5/4</a:t>
            </a:r>
          </a:p>
          <a:p>
            <a:pPr lvl="1"/>
            <a:r>
              <a:rPr lang="en-US" sz="1800" dirty="0"/>
              <a:t> 1</a:t>
            </a:r>
          </a:p>
          <a:p>
            <a:pPr lvl="1"/>
            <a:r>
              <a:rPr lang="en-US" sz="1800" dirty="0"/>
              <a:t>&gt;&gt;&gt;</a:t>
            </a:r>
          </a:p>
          <a:p>
            <a:r>
              <a:rPr lang="en-US" sz="2000" dirty="0"/>
              <a:t>Floor division (//) truncates (same)</a:t>
            </a:r>
          </a:p>
          <a:p>
            <a:pPr lvl="1"/>
            <a:r>
              <a:rPr lang="en-US" sz="1800" dirty="0"/>
              <a:t>&gt;&gt;&gt; 5/4</a:t>
            </a:r>
          </a:p>
          <a:p>
            <a:pPr lvl="1"/>
            <a:r>
              <a:rPr lang="en-US" sz="1800" dirty="0"/>
              <a:t> 1</a:t>
            </a:r>
          </a:p>
          <a:p>
            <a:pPr lvl="1"/>
            <a:r>
              <a:rPr lang="en-US" sz="1800" dirty="0"/>
              <a:t>&gt;&gt;&gt;</a:t>
            </a:r>
          </a:p>
          <a:p>
            <a:r>
              <a:rPr lang="en-US" sz="2000" dirty="0"/>
              <a:t>Future division converts to float</a:t>
            </a:r>
          </a:p>
          <a:p>
            <a:pPr lvl="1"/>
            <a:r>
              <a:rPr lang="en-US" sz="1800" dirty="0"/>
              <a:t>from __future__ import division</a:t>
            </a:r>
          </a:p>
          <a:p>
            <a:pPr lvl="1"/>
            <a:r>
              <a:rPr lang="en-US" sz="1800" dirty="0"/>
              <a:t>5/4</a:t>
            </a:r>
          </a:p>
          <a:p>
            <a:pPr lvl="1"/>
            <a:r>
              <a:rPr lang="en-US" sz="1800" dirty="0"/>
              <a:t>1.25</a:t>
            </a:r>
            <a:endParaRPr lang="en-US" sz="2000" dirty="0"/>
          </a:p>
          <a:p>
            <a:r>
              <a:rPr lang="en-US" sz="2000" dirty="0"/>
              <a:t>In Python 3, / always produces a float</a:t>
            </a:r>
          </a:p>
          <a:p>
            <a:r>
              <a:rPr lang="en-US" sz="2000" dirty="0"/>
              <a:t>In Python 2, / of integers produces another integer</a:t>
            </a:r>
          </a:p>
          <a:p>
            <a:r>
              <a:rPr lang="en-US" sz="2000" dirty="0"/>
              <a:t>If truncation is intended, use //</a:t>
            </a:r>
          </a:p>
          <a:p>
            <a:endParaRPr lang="en-US" sz="2000" dirty="0"/>
          </a:p>
        </p:txBody>
      </p:sp>
    </p:spTree>
    <p:extLst>
      <p:ext uri="{BB962C8B-B14F-4D97-AF65-F5344CB8AC3E}">
        <p14:creationId xmlns:p14="http://schemas.microsoft.com/office/powerpoint/2010/main" val="648688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Floating point</a:t>
            </a:r>
          </a:p>
        </p:txBody>
      </p:sp>
      <p:sp>
        <p:nvSpPr>
          <p:cNvPr id="3" name="Content Placeholder 2"/>
          <p:cNvSpPr>
            <a:spLocks noGrp="1"/>
          </p:cNvSpPr>
          <p:nvPr>
            <p:ph idx="1"/>
          </p:nvPr>
        </p:nvSpPr>
        <p:spPr/>
        <p:txBody>
          <a:bodyPr/>
          <a:lstStyle/>
          <a:p>
            <a:r>
              <a:rPr lang="en-US" dirty="0"/>
              <a:t>Use a decimal or exponential notation</a:t>
            </a:r>
          </a:p>
          <a:p>
            <a:pPr lvl="1"/>
            <a:r>
              <a:rPr lang="en-US" dirty="0"/>
              <a:t>8.23</a:t>
            </a:r>
          </a:p>
          <a:p>
            <a:pPr lvl="1"/>
            <a:r>
              <a:rPr lang="en-US" dirty="0"/>
              <a:t>2e7</a:t>
            </a:r>
          </a:p>
          <a:p>
            <a:pPr lvl="1"/>
            <a:r>
              <a:rPr lang="en-US" dirty="0"/>
              <a:t>-1.1343e-10</a:t>
            </a:r>
          </a:p>
          <a:p>
            <a:pPr lvl="1"/>
            <a:endParaRPr lang="en-US" dirty="0"/>
          </a:p>
          <a:p>
            <a:r>
              <a:rPr lang="en-US" dirty="0"/>
              <a:t>Represented as double precision using the native CPU representation (IEEE 754)</a:t>
            </a:r>
          </a:p>
          <a:p>
            <a:pPr lvl="1"/>
            <a:r>
              <a:rPr lang="en-US" dirty="0"/>
              <a:t>17 digits of precision</a:t>
            </a:r>
          </a:p>
          <a:p>
            <a:pPr lvl="1"/>
            <a:r>
              <a:rPr lang="en-US" dirty="0"/>
              <a:t>Exponent from -308 to 308</a:t>
            </a:r>
          </a:p>
          <a:p>
            <a:pPr lvl="1"/>
            <a:endParaRPr lang="en-US" dirty="0"/>
          </a:p>
          <a:p>
            <a:r>
              <a:rPr lang="en-US" dirty="0"/>
              <a:t>Same as the C double</a:t>
            </a:r>
          </a:p>
          <a:p>
            <a:endParaRPr lang="en-US" dirty="0"/>
          </a:p>
        </p:txBody>
      </p:sp>
    </p:spTree>
    <p:extLst>
      <p:ext uri="{BB962C8B-B14F-4D97-AF65-F5344CB8AC3E}">
        <p14:creationId xmlns:p14="http://schemas.microsoft.com/office/powerpoint/2010/main" val="614588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Floating point Operators</a:t>
            </a:r>
          </a:p>
        </p:txBody>
      </p:sp>
      <p:pic>
        <p:nvPicPr>
          <p:cNvPr id="6" name="Picture 5"/>
          <p:cNvPicPr>
            <a:picLocks noChangeAspect="1"/>
          </p:cNvPicPr>
          <p:nvPr/>
        </p:nvPicPr>
        <p:blipFill>
          <a:blip r:embed="rId2"/>
          <a:stretch>
            <a:fillRect/>
          </a:stretch>
        </p:blipFill>
        <p:spPr>
          <a:xfrm>
            <a:off x="1466850" y="786792"/>
            <a:ext cx="6210300" cy="2882900"/>
          </a:xfrm>
          <a:prstGeom prst="rect">
            <a:avLst/>
          </a:prstGeom>
        </p:spPr>
      </p:pic>
      <p:sp>
        <p:nvSpPr>
          <p:cNvPr id="7" name="Content Placeholder 2"/>
          <p:cNvSpPr>
            <a:spLocks noGrp="1"/>
          </p:cNvSpPr>
          <p:nvPr>
            <p:ph idx="1"/>
          </p:nvPr>
        </p:nvSpPr>
        <p:spPr>
          <a:xfrm>
            <a:off x="201168" y="1443385"/>
            <a:ext cx="8642640" cy="4195415"/>
          </a:xfrm>
        </p:spPr>
        <p:txBody>
          <a:bodyPr/>
          <a:lstStyle/>
          <a:p>
            <a:endParaRPr lang="en-US" dirty="0"/>
          </a:p>
          <a:p>
            <a:endParaRPr lang="en-US" dirty="0"/>
          </a:p>
          <a:p>
            <a:endParaRPr lang="en-US" dirty="0"/>
          </a:p>
          <a:p>
            <a:endParaRPr lang="en-US" dirty="0"/>
          </a:p>
          <a:p>
            <a:r>
              <a:rPr lang="en-US" dirty="0"/>
              <a:t>And many more in math, and other libraries</a:t>
            </a:r>
          </a:p>
        </p:txBody>
      </p:sp>
      <p:pic>
        <p:nvPicPr>
          <p:cNvPr id="8" name="Picture 7"/>
          <p:cNvPicPr>
            <a:picLocks noChangeAspect="1"/>
          </p:cNvPicPr>
          <p:nvPr/>
        </p:nvPicPr>
        <p:blipFill>
          <a:blip r:embed="rId3"/>
          <a:stretch>
            <a:fillRect/>
          </a:stretch>
        </p:blipFill>
        <p:spPr>
          <a:xfrm>
            <a:off x="3276600" y="4191000"/>
            <a:ext cx="2590800" cy="1511300"/>
          </a:xfrm>
          <a:prstGeom prst="rect">
            <a:avLst/>
          </a:prstGeom>
        </p:spPr>
      </p:pic>
    </p:spTree>
    <p:extLst>
      <p:ext uri="{BB962C8B-B14F-4D97-AF65-F5344CB8AC3E}">
        <p14:creationId xmlns:p14="http://schemas.microsoft.com/office/powerpoint/2010/main" val="2144229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Numbers - Conversion</a:t>
            </a:r>
          </a:p>
        </p:txBody>
      </p:sp>
      <p:sp>
        <p:nvSpPr>
          <p:cNvPr id="3" name="Content Placeholder 2"/>
          <p:cNvSpPr>
            <a:spLocks noGrp="1"/>
          </p:cNvSpPr>
          <p:nvPr>
            <p:ph idx="1"/>
          </p:nvPr>
        </p:nvSpPr>
        <p:spPr/>
        <p:txBody>
          <a:bodyPr/>
          <a:lstStyle/>
          <a:p>
            <a:r>
              <a:rPr lang="en-US" dirty="0"/>
              <a:t>Number types can be easily converted</a:t>
            </a:r>
          </a:p>
          <a:p>
            <a:pPr lvl="1"/>
            <a:r>
              <a:rPr lang="en-US" dirty="0"/>
              <a:t>a = </a:t>
            </a:r>
            <a:r>
              <a:rPr lang="en-US" dirty="0" err="1"/>
              <a:t>int</a:t>
            </a:r>
            <a:r>
              <a:rPr lang="en-US" dirty="0"/>
              <a:t>(x) #converts x to </a:t>
            </a:r>
            <a:r>
              <a:rPr lang="en-US" dirty="0" err="1"/>
              <a:t>int</a:t>
            </a:r>
            <a:endParaRPr lang="en-US" dirty="0"/>
          </a:p>
          <a:p>
            <a:pPr lvl="1"/>
            <a:r>
              <a:rPr lang="en-US" dirty="0"/>
              <a:t>b = float(x) #converts x to float</a:t>
            </a:r>
          </a:p>
          <a:p>
            <a:pPr lvl="1"/>
            <a:endParaRPr lang="en-US" dirty="0"/>
          </a:p>
          <a:p>
            <a:r>
              <a:rPr lang="en-US" dirty="0"/>
              <a:t>Will also work on strings containing numbers only</a:t>
            </a:r>
          </a:p>
          <a:p>
            <a:pPr lvl="1"/>
            <a:r>
              <a:rPr lang="en-US" dirty="0"/>
              <a:t>a = ”3.14159”</a:t>
            </a:r>
          </a:p>
          <a:p>
            <a:pPr lvl="1"/>
            <a:r>
              <a:rPr lang="en-US" dirty="0" err="1"/>
              <a:t>int</a:t>
            </a:r>
            <a:r>
              <a:rPr lang="en-US" dirty="0"/>
              <a:t>(a) = 3</a:t>
            </a:r>
          </a:p>
          <a:p>
            <a:pPr lvl="1"/>
            <a:r>
              <a:rPr lang="en-US" dirty="0"/>
              <a:t>float(a) = 3.141598999…</a:t>
            </a:r>
          </a:p>
          <a:p>
            <a:pPr lvl="1"/>
            <a:r>
              <a:rPr lang="en-US" dirty="0"/>
              <a:t>Or optional integer bases</a:t>
            </a:r>
          </a:p>
          <a:p>
            <a:pPr lvl="2"/>
            <a:r>
              <a:rPr lang="en-US" dirty="0" err="1"/>
              <a:t>int</a:t>
            </a:r>
            <a:r>
              <a:rPr lang="en-US" dirty="0"/>
              <a:t>("0xff",16) = 255</a:t>
            </a:r>
          </a:p>
          <a:p>
            <a:pPr lvl="2"/>
            <a:endParaRPr lang="en-US" dirty="0"/>
          </a:p>
          <a:p>
            <a:pPr lvl="1"/>
            <a:endParaRPr lang="en-US" dirty="0"/>
          </a:p>
        </p:txBody>
      </p:sp>
    </p:spTree>
    <p:extLst>
      <p:ext uri="{BB962C8B-B14F-4D97-AF65-F5344CB8AC3E}">
        <p14:creationId xmlns:p14="http://schemas.microsoft.com/office/powerpoint/2010/main" val="1137302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Strings, </a:t>
            </a:r>
            <a:r>
              <a:rPr lang="en-US" dirty="0" err="1"/>
              <a:t>str</a:t>
            </a:r>
            <a:r>
              <a:rPr lang="en-US" dirty="0"/>
              <a:t>()</a:t>
            </a:r>
          </a:p>
        </p:txBody>
      </p:sp>
      <p:sp>
        <p:nvSpPr>
          <p:cNvPr id="3" name="Content Placeholder 2"/>
          <p:cNvSpPr>
            <a:spLocks noGrp="1"/>
          </p:cNvSpPr>
          <p:nvPr>
            <p:ph idx="1"/>
          </p:nvPr>
        </p:nvSpPr>
        <p:spPr>
          <a:xfrm>
            <a:off x="201168" y="1066800"/>
            <a:ext cx="8642640" cy="4195415"/>
          </a:xfrm>
        </p:spPr>
        <p:txBody>
          <a:bodyPr/>
          <a:lstStyle/>
          <a:p>
            <a:r>
              <a:rPr lang="en-US" sz="2400" dirty="0"/>
              <a:t>Immutable (read only, any operation makes a new string)</a:t>
            </a:r>
          </a:p>
          <a:p>
            <a:r>
              <a:rPr lang="en-US" sz="2400" dirty="0"/>
              <a:t>An ordered sequence of bytes (characters)</a:t>
            </a:r>
          </a:p>
          <a:p>
            <a:r>
              <a:rPr lang="en-US" sz="2400" dirty="0"/>
              <a:t>Stores 8-bit data (ASCII)</a:t>
            </a:r>
          </a:p>
          <a:p>
            <a:r>
              <a:rPr lang="en-US" sz="2400" dirty="0"/>
              <a:t>May contain binary data, control characters, etc.</a:t>
            </a:r>
          </a:p>
          <a:p>
            <a:r>
              <a:rPr lang="en-US" sz="2400" dirty="0"/>
              <a:t>Strings are frequently used for both text and for raw-data of any kind</a:t>
            </a:r>
          </a:p>
          <a:p>
            <a:r>
              <a:rPr lang="en-US" sz="2400" dirty="0"/>
              <a:t>C inspired escape codes </a:t>
            </a:r>
          </a:p>
          <a:p>
            <a:pPr lvl="1"/>
            <a:r>
              <a:rPr lang="en-US" sz="2000" dirty="0"/>
              <a:t>'\n' Line feed</a:t>
            </a:r>
          </a:p>
          <a:p>
            <a:pPr lvl="1"/>
            <a:r>
              <a:rPr lang="en-US" sz="2000" dirty="0"/>
              <a:t>'\r' Carriage return</a:t>
            </a:r>
          </a:p>
          <a:p>
            <a:pPr lvl="1"/>
            <a:r>
              <a:rPr lang="en-US" sz="2000" dirty="0"/>
              <a:t>'\t' Tab</a:t>
            </a:r>
          </a:p>
          <a:p>
            <a:pPr lvl="1"/>
            <a:r>
              <a:rPr lang="en-US" sz="2000" dirty="0"/>
              <a:t>'\</a:t>
            </a:r>
            <a:r>
              <a:rPr lang="en-US" sz="2000" dirty="0" err="1"/>
              <a:t>xhh</a:t>
            </a:r>
            <a:r>
              <a:rPr lang="en-US" sz="2000" dirty="0"/>
              <a:t>' Hexadecimal value</a:t>
            </a:r>
          </a:p>
          <a:p>
            <a:pPr lvl="1"/>
            <a:r>
              <a:rPr lang="en-US" sz="2000" dirty="0"/>
              <a:t>'\”' Literal quote</a:t>
            </a:r>
          </a:p>
          <a:p>
            <a:pPr lvl="1"/>
            <a:r>
              <a:rPr lang="en-US" sz="2000" dirty="0"/>
              <a:t>'\\' Backslash</a:t>
            </a:r>
          </a:p>
          <a:p>
            <a:endParaRPr lang="en-US" sz="2400" dirty="0"/>
          </a:p>
          <a:p>
            <a:endParaRPr lang="en-US" sz="2400" dirty="0"/>
          </a:p>
        </p:txBody>
      </p:sp>
    </p:spTree>
    <p:extLst>
      <p:ext uri="{BB962C8B-B14F-4D97-AF65-F5344CB8AC3E}">
        <p14:creationId xmlns:p14="http://schemas.microsoft.com/office/powerpoint/2010/main" val="204007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String representation</a:t>
            </a:r>
          </a:p>
        </p:txBody>
      </p:sp>
      <p:sp>
        <p:nvSpPr>
          <p:cNvPr id="3" name="Content Placeholder 2"/>
          <p:cNvSpPr>
            <a:spLocks noGrp="1"/>
          </p:cNvSpPr>
          <p:nvPr>
            <p:ph idx="1"/>
          </p:nvPr>
        </p:nvSpPr>
        <p:spPr>
          <a:xfrm>
            <a:off x="201168" y="533400"/>
            <a:ext cx="8642640" cy="4195415"/>
          </a:xfrm>
        </p:spPr>
        <p:txBody>
          <a:bodyPr/>
          <a:lstStyle/>
          <a:p>
            <a:endParaRPr lang="en-US" sz="2000" dirty="0"/>
          </a:p>
          <a:p>
            <a:r>
              <a:rPr lang="en-US" sz="2000" dirty="0"/>
              <a:t>Strings work like arrays s[n]</a:t>
            </a:r>
          </a:p>
          <a:p>
            <a:pPr lvl="1"/>
            <a:r>
              <a:rPr lang="en-US" sz="1800" dirty="0"/>
              <a:t>a = ”Hello world”</a:t>
            </a:r>
          </a:p>
          <a:p>
            <a:pPr lvl="1"/>
            <a:r>
              <a:rPr lang="en-US" sz="1800" dirty="0"/>
              <a:t>a[0] = “H”</a:t>
            </a:r>
          </a:p>
          <a:p>
            <a:pPr lvl="1"/>
            <a:r>
              <a:rPr lang="en-US" sz="1800" dirty="0"/>
              <a:t>a[3] = ”l”</a:t>
            </a:r>
          </a:p>
          <a:p>
            <a:pPr lvl="1"/>
            <a:r>
              <a:rPr lang="en-US" sz="1800" dirty="0"/>
              <a:t>a[-1] = “d”</a:t>
            </a:r>
          </a:p>
          <a:p>
            <a:pPr lvl="1"/>
            <a:endParaRPr lang="en-US" sz="1800" dirty="0"/>
          </a:p>
          <a:p>
            <a:r>
              <a:rPr lang="en-US" sz="2000" dirty="0"/>
              <a:t>Can be sliced</a:t>
            </a:r>
          </a:p>
          <a:p>
            <a:pPr lvl="1"/>
            <a:r>
              <a:rPr lang="en-US" sz="1800" dirty="0"/>
              <a:t>a[:5] = “Hello”</a:t>
            </a:r>
          </a:p>
          <a:p>
            <a:pPr lvl="1"/>
            <a:r>
              <a:rPr lang="en-US" sz="1800" dirty="0"/>
              <a:t>a[6:] = “world”</a:t>
            </a:r>
          </a:p>
          <a:p>
            <a:pPr lvl="1"/>
            <a:r>
              <a:rPr lang="en-US" sz="1800" dirty="0"/>
              <a:t>a[3:8] = ”lo wo”</a:t>
            </a:r>
          </a:p>
          <a:p>
            <a:pPr lvl="1"/>
            <a:r>
              <a:rPr lang="en-US" sz="1800" dirty="0"/>
              <a:t>a[-5:] = “world”</a:t>
            </a:r>
          </a:p>
          <a:p>
            <a:pPr lvl="1"/>
            <a:endParaRPr lang="en-US" sz="1800" dirty="0"/>
          </a:p>
          <a:p>
            <a:r>
              <a:rPr lang="en-US" sz="2000" dirty="0"/>
              <a:t>… and concatenated</a:t>
            </a:r>
          </a:p>
          <a:p>
            <a:pPr lvl="1"/>
            <a:r>
              <a:rPr lang="en-US" sz="2000" dirty="0"/>
              <a:t>a = "Hello" + "World"</a:t>
            </a:r>
          </a:p>
          <a:p>
            <a:pPr lvl="1"/>
            <a:r>
              <a:rPr lang="en-US" sz="2000" dirty="0"/>
              <a:t>b = "Say " + a</a:t>
            </a:r>
          </a:p>
          <a:p>
            <a:pPr lvl="1"/>
            <a:endParaRPr lang="en-US" sz="1800" dirty="0"/>
          </a:p>
          <a:p>
            <a:pPr lvl="1"/>
            <a:endParaRPr lang="en-US" sz="1800" dirty="0"/>
          </a:p>
        </p:txBody>
      </p:sp>
    </p:spTree>
    <p:extLst>
      <p:ext uri="{BB962C8B-B14F-4D97-AF65-F5344CB8AC3E}">
        <p14:creationId xmlns:p14="http://schemas.microsoft.com/office/powerpoint/2010/main" val="749187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String Operators and Methods</a:t>
            </a:r>
          </a:p>
        </p:txBody>
      </p:sp>
      <p:sp>
        <p:nvSpPr>
          <p:cNvPr id="3" name="Content Placeholder 2"/>
          <p:cNvSpPr>
            <a:spLocks noGrp="1"/>
          </p:cNvSpPr>
          <p:nvPr>
            <p:ph idx="1"/>
          </p:nvPr>
        </p:nvSpPr>
        <p:spPr>
          <a:xfrm>
            <a:off x="272760" y="1143000"/>
            <a:ext cx="8642640" cy="4195415"/>
          </a:xfrm>
        </p:spPr>
        <p:txBody>
          <a:bodyPr/>
          <a:lstStyle/>
          <a:p>
            <a:r>
              <a:rPr lang="en-US" dirty="0"/>
              <a:t>Length </a:t>
            </a:r>
            <a:r>
              <a:rPr lang="en-US" dirty="0" err="1"/>
              <a:t>len</a:t>
            </a:r>
            <a:r>
              <a:rPr lang="en-US" dirty="0"/>
              <a:t>()</a:t>
            </a:r>
          </a:p>
          <a:p>
            <a:pPr lvl="1"/>
            <a:r>
              <a:rPr lang="en-US" dirty="0"/>
              <a:t>s = ‘string’</a:t>
            </a:r>
          </a:p>
          <a:p>
            <a:pPr lvl="1"/>
            <a:r>
              <a:rPr lang="en-US" dirty="0" err="1"/>
              <a:t>len</a:t>
            </a:r>
            <a:r>
              <a:rPr lang="en-US" dirty="0"/>
              <a:t>(s) = 6</a:t>
            </a:r>
          </a:p>
          <a:p>
            <a:pPr lvl="1"/>
            <a:endParaRPr lang="en-US" dirty="0"/>
          </a:p>
          <a:p>
            <a:r>
              <a:rPr lang="en-US" dirty="0"/>
              <a:t>Membership test in</a:t>
            </a:r>
          </a:p>
          <a:p>
            <a:pPr lvl="1"/>
            <a:r>
              <a:rPr lang="en-US" dirty="0"/>
              <a:t>‘e’ in s False</a:t>
            </a:r>
          </a:p>
          <a:p>
            <a:pPr lvl="1"/>
            <a:r>
              <a:rPr lang="en-US" dirty="0"/>
              <a:t>‘ring’ in s True</a:t>
            </a:r>
          </a:p>
          <a:p>
            <a:pPr lvl="1"/>
            <a:endParaRPr lang="en-US" dirty="0"/>
          </a:p>
          <a:p>
            <a:r>
              <a:rPr lang="en-US" dirty="0"/>
              <a:t>Replication </a:t>
            </a:r>
          </a:p>
          <a:p>
            <a:pPr lvl="1"/>
            <a:r>
              <a:rPr lang="en-US" dirty="0"/>
              <a:t>s*5 </a:t>
            </a:r>
          </a:p>
          <a:p>
            <a:pPr lvl="1"/>
            <a:r>
              <a:rPr lang="en-US" dirty="0"/>
              <a:t>”</a:t>
            </a:r>
            <a:r>
              <a:rPr lang="en-US" dirty="0" err="1"/>
              <a:t>stringstringstringstringstring</a:t>
            </a:r>
            <a:r>
              <a:rPr lang="en-US" dirty="0"/>
              <a:t>"</a:t>
            </a:r>
          </a:p>
          <a:p>
            <a:pPr lvl="1"/>
            <a:endParaRPr lang="en-US" dirty="0"/>
          </a:p>
        </p:txBody>
      </p:sp>
    </p:spTree>
    <p:extLst>
      <p:ext uri="{BB962C8B-B14F-4D97-AF65-F5344CB8AC3E}">
        <p14:creationId xmlns:p14="http://schemas.microsoft.com/office/powerpoint/2010/main" val="894564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String Operators and Methods</a:t>
            </a:r>
          </a:p>
        </p:txBody>
      </p:sp>
      <p:sp>
        <p:nvSpPr>
          <p:cNvPr id="3" name="Content Placeholder 2"/>
          <p:cNvSpPr>
            <a:spLocks noGrp="1"/>
          </p:cNvSpPr>
          <p:nvPr>
            <p:ph idx="1"/>
          </p:nvPr>
        </p:nvSpPr>
        <p:spPr/>
        <p:txBody>
          <a:bodyPr/>
          <a:lstStyle/>
          <a:p>
            <a:r>
              <a:rPr lang="en-US" dirty="0"/>
              <a:t>Strings have "methods" that perform various operations with the string data.</a:t>
            </a:r>
          </a:p>
          <a:p>
            <a:endParaRPr lang="en-US" dirty="0"/>
          </a:p>
          <a:p>
            <a:endParaRPr lang="en-US" dirty="0"/>
          </a:p>
          <a:p>
            <a:endParaRPr lang="en-US" dirty="0"/>
          </a:p>
          <a:p>
            <a:endParaRPr lang="en-US" dirty="0"/>
          </a:p>
          <a:p>
            <a:endParaRPr lang="en-US" dirty="0"/>
          </a:p>
          <a:p>
            <a:endParaRPr lang="en-US" dirty="0"/>
          </a:p>
          <a:p>
            <a:endParaRPr lang="en-US" dirty="0"/>
          </a:p>
          <a:p>
            <a:r>
              <a:rPr lang="en-US" dirty="0" err="1"/>
              <a:t>dir</a:t>
            </a:r>
            <a:r>
              <a:rPr lang="en-US" dirty="0"/>
              <a:t>() is your friend! </a:t>
            </a:r>
          </a:p>
          <a:p>
            <a:endParaRPr lang="en-US" dirty="0"/>
          </a:p>
        </p:txBody>
      </p:sp>
      <p:pic>
        <p:nvPicPr>
          <p:cNvPr id="4" name="Picture 3"/>
          <p:cNvPicPr>
            <a:picLocks noChangeAspect="1"/>
          </p:cNvPicPr>
          <p:nvPr/>
        </p:nvPicPr>
        <p:blipFill>
          <a:blip r:embed="rId2"/>
          <a:stretch>
            <a:fillRect/>
          </a:stretch>
        </p:blipFill>
        <p:spPr>
          <a:xfrm>
            <a:off x="869006" y="2438400"/>
            <a:ext cx="7405987" cy="3770890"/>
          </a:xfrm>
          <a:prstGeom prst="rect">
            <a:avLst/>
          </a:prstGeom>
        </p:spPr>
      </p:pic>
    </p:spTree>
    <p:extLst>
      <p:ext uri="{BB962C8B-B14F-4D97-AF65-F5344CB8AC3E}">
        <p14:creationId xmlns:p14="http://schemas.microsoft.com/office/powerpoint/2010/main" val="404757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Lists</a:t>
            </a:r>
          </a:p>
        </p:txBody>
      </p:sp>
      <p:sp>
        <p:nvSpPr>
          <p:cNvPr id="3" name="Content Placeholder 2"/>
          <p:cNvSpPr>
            <a:spLocks noGrp="1"/>
          </p:cNvSpPr>
          <p:nvPr>
            <p:ph idx="1"/>
          </p:nvPr>
        </p:nvSpPr>
        <p:spPr>
          <a:xfrm>
            <a:off x="272760" y="838200"/>
            <a:ext cx="8642640" cy="4195415"/>
          </a:xfrm>
        </p:spPr>
        <p:txBody>
          <a:bodyPr/>
          <a:lstStyle/>
          <a:p>
            <a:r>
              <a:rPr lang="en-US" sz="2000" dirty="0"/>
              <a:t>Array of arbitrary values</a:t>
            </a:r>
          </a:p>
          <a:p>
            <a:pPr lvl="1"/>
            <a:r>
              <a:rPr lang="en-US" sz="1800" dirty="0"/>
              <a:t>names = [ ”Alex", ”Dan", ”Gilad" ]</a:t>
            </a:r>
          </a:p>
          <a:p>
            <a:pPr lvl="1"/>
            <a:r>
              <a:rPr lang="en-US" sz="1800" dirty="0" err="1"/>
              <a:t>nums</a:t>
            </a:r>
            <a:r>
              <a:rPr lang="en-US" sz="1800" dirty="0"/>
              <a:t> = [ 39, 38, 42, 65, 111]</a:t>
            </a:r>
          </a:p>
          <a:p>
            <a:pPr lvl="1"/>
            <a:endParaRPr lang="en-US" sz="1800" dirty="0"/>
          </a:p>
          <a:p>
            <a:r>
              <a:rPr lang="en-US" sz="2000" dirty="0"/>
              <a:t>Can contain mixed data types</a:t>
            </a:r>
          </a:p>
          <a:p>
            <a:pPr lvl="1"/>
            <a:r>
              <a:rPr lang="en-US" sz="1800" dirty="0"/>
              <a:t>items = [ ”Hemingway", 37, 1.5 ]</a:t>
            </a:r>
          </a:p>
          <a:p>
            <a:pPr lvl="1"/>
            <a:endParaRPr lang="en-US" sz="1800" dirty="0"/>
          </a:p>
          <a:p>
            <a:r>
              <a:rPr lang="en-US" sz="2000" dirty="0"/>
              <a:t>Adding new items (append, insert)</a:t>
            </a:r>
          </a:p>
          <a:p>
            <a:pPr lvl="1"/>
            <a:r>
              <a:rPr lang="en-US" sz="1800" dirty="0" err="1"/>
              <a:t>items.append</a:t>
            </a:r>
            <a:r>
              <a:rPr lang="en-US" sz="1800" dirty="0"/>
              <a:t>("that") # Adds at end</a:t>
            </a:r>
          </a:p>
          <a:p>
            <a:pPr lvl="1"/>
            <a:r>
              <a:rPr lang="en-US" sz="1800" dirty="0" err="1"/>
              <a:t>items.insert</a:t>
            </a:r>
            <a:r>
              <a:rPr lang="en-US" sz="1800" dirty="0"/>
              <a:t>(2,"this") # Inserts in middle</a:t>
            </a:r>
          </a:p>
          <a:p>
            <a:pPr lvl="1"/>
            <a:endParaRPr lang="en-US" sz="1800" dirty="0"/>
          </a:p>
          <a:p>
            <a:r>
              <a:rPr lang="en-US" sz="2000" dirty="0"/>
              <a:t>Concatenation : s + t</a:t>
            </a:r>
          </a:p>
          <a:p>
            <a:pPr lvl="1"/>
            <a:r>
              <a:rPr lang="en-US" sz="1800" dirty="0"/>
              <a:t>s = [1,2,3]</a:t>
            </a:r>
          </a:p>
          <a:p>
            <a:pPr lvl="1"/>
            <a:r>
              <a:rPr lang="en-US" sz="1800" dirty="0"/>
              <a:t>t = ['</a:t>
            </a:r>
            <a:r>
              <a:rPr lang="en-US" sz="1800" dirty="0" err="1"/>
              <a:t>a','b</a:t>
            </a:r>
            <a:r>
              <a:rPr lang="en-US" sz="1800" dirty="0"/>
              <a:t>']</a:t>
            </a:r>
          </a:p>
          <a:p>
            <a:pPr lvl="1"/>
            <a:r>
              <a:rPr lang="en-US" sz="1800" dirty="0"/>
              <a:t>s + t → [1,2,3,'a','b']</a:t>
            </a:r>
          </a:p>
          <a:p>
            <a:endParaRPr lang="en-US" sz="2000" dirty="0"/>
          </a:p>
        </p:txBody>
      </p:sp>
    </p:spTree>
    <p:extLst>
      <p:ext uri="{BB962C8B-B14F-4D97-AF65-F5344CB8AC3E}">
        <p14:creationId xmlns:p14="http://schemas.microsoft.com/office/powerpoint/2010/main" val="167375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Lists are indexed by integers (starting at 0, like </a:t>
            </a:r>
            <a:r>
              <a:rPr lang="en-US" dirty="0" err="1"/>
              <a:t>str</a:t>
            </a:r>
            <a:r>
              <a:rPr lang="en-US" dirty="0"/>
              <a:t>)</a:t>
            </a:r>
          </a:p>
          <a:p>
            <a:pPr lvl="1"/>
            <a:r>
              <a:rPr lang="en-US" dirty="0"/>
              <a:t>names = [ ”Alex", ”Dan", ”Gilad" ]</a:t>
            </a:r>
          </a:p>
          <a:p>
            <a:pPr lvl="1"/>
            <a:r>
              <a:rPr lang="en-US" dirty="0"/>
              <a:t>names[0] → ”Alex"</a:t>
            </a:r>
          </a:p>
          <a:p>
            <a:pPr lvl="1"/>
            <a:r>
              <a:rPr lang="en-US" dirty="0"/>
              <a:t>names[1] → ”Dan"</a:t>
            </a:r>
          </a:p>
          <a:p>
            <a:pPr lvl="1"/>
            <a:r>
              <a:rPr lang="en-US" dirty="0"/>
              <a:t>names[2] → ”Gilad</a:t>
            </a:r>
          </a:p>
          <a:p>
            <a:r>
              <a:rPr lang="en-US" dirty="0"/>
              <a:t>Negative indices are from the end</a:t>
            </a:r>
          </a:p>
          <a:p>
            <a:pPr lvl="1"/>
            <a:r>
              <a:rPr lang="en-US" dirty="0"/>
              <a:t>names[-1] → ”Gilad"</a:t>
            </a:r>
          </a:p>
          <a:p>
            <a:r>
              <a:rPr lang="en-US" dirty="0"/>
              <a:t>Changing one of the items</a:t>
            </a:r>
          </a:p>
          <a:p>
            <a:pPr lvl="1"/>
            <a:r>
              <a:rPr lang="en-US" dirty="0"/>
              <a:t>name[1] = ”Ichiro"</a:t>
            </a:r>
          </a:p>
        </p:txBody>
      </p:sp>
      <p:sp>
        <p:nvSpPr>
          <p:cNvPr id="4" name="Title 1"/>
          <p:cNvSpPr>
            <a:spLocks noGrp="1"/>
          </p:cNvSpPr>
          <p:nvPr>
            <p:ph type="title"/>
          </p:nvPr>
        </p:nvSpPr>
        <p:spPr/>
        <p:txBody>
          <a:bodyPr/>
          <a:lstStyle/>
          <a:p>
            <a:r>
              <a:rPr lang="en-US" dirty="0"/>
              <a:t>Lists</a:t>
            </a:r>
          </a:p>
        </p:txBody>
      </p:sp>
    </p:spTree>
    <p:extLst>
      <p:ext uri="{BB962C8B-B14F-4D97-AF65-F5344CB8AC3E}">
        <p14:creationId xmlns:p14="http://schemas.microsoft.com/office/powerpoint/2010/main" val="862160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a:t>
            </a:r>
          </a:p>
        </p:txBody>
      </p:sp>
      <p:sp>
        <p:nvSpPr>
          <p:cNvPr id="3" name="Content Placeholder 2"/>
          <p:cNvSpPr>
            <a:spLocks noGrp="1"/>
          </p:cNvSpPr>
          <p:nvPr>
            <p:ph idx="1"/>
          </p:nvPr>
        </p:nvSpPr>
        <p:spPr/>
        <p:txBody>
          <a:bodyPr/>
          <a:lstStyle/>
          <a:p>
            <a:r>
              <a:rPr lang="en-US" dirty="0"/>
              <a:t>Describe Python 3.5</a:t>
            </a:r>
          </a:p>
          <a:p>
            <a:endParaRPr lang="en-US" dirty="0"/>
          </a:p>
          <a:p>
            <a:r>
              <a:rPr lang="en-US" dirty="0"/>
              <a:t>Use python for analysis </a:t>
            </a:r>
          </a:p>
          <a:p>
            <a:pPr lvl="1"/>
            <a:r>
              <a:rPr lang="en-US" dirty="0" err="1"/>
              <a:t>Spyder</a:t>
            </a:r>
            <a:r>
              <a:rPr lang="en-US" dirty="0"/>
              <a:t>, statements, keywords, variables, operations, loops, lists, libraries, IO) </a:t>
            </a:r>
          </a:p>
          <a:p>
            <a:endParaRPr lang="en-US" dirty="0"/>
          </a:p>
          <a:p>
            <a:r>
              <a:rPr lang="en-US" dirty="0"/>
              <a:t>Programming style and thought process</a:t>
            </a:r>
          </a:p>
          <a:p>
            <a:endParaRPr lang="en-US" dirty="0"/>
          </a:p>
          <a:p>
            <a:r>
              <a:rPr lang="en-US" dirty="0" err="1"/>
              <a:t>Numpy</a:t>
            </a:r>
            <a:r>
              <a:rPr lang="en-US" dirty="0"/>
              <a:t>, </a:t>
            </a:r>
            <a:r>
              <a:rPr lang="en-US" dirty="0" err="1"/>
              <a:t>SciPy</a:t>
            </a:r>
            <a:r>
              <a:rPr lang="en-US" dirty="0"/>
              <a:t> &amp; </a:t>
            </a:r>
            <a:r>
              <a:rPr lang="en-US" dirty="0" err="1"/>
              <a:t>Matplotlib</a:t>
            </a:r>
            <a:endParaRPr lang="en-US" dirty="0"/>
          </a:p>
          <a:p>
            <a:endParaRPr lang="en-US" dirty="0"/>
          </a:p>
        </p:txBody>
      </p:sp>
    </p:spTree>
    <p:extLst>
      <p:ext uri="{BB962C8B-B14F-4D97-AF65-F5344CB8AC3E}">
        <p14:creationId xmlns:p14="http://schemas.microsoft.com/office/powerpoint/2010/main" val="1370674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 Operations</a:t>
            </a:r>
          </a:p>
        </p:txBody>
      </p:sp>
      <p:sp>
        <p:nvSpPr>
          <p:cNvPr id="3" name="Content Placeholder 2"/>
          <p:cNvSpPr>
            <a:spLocks noGrp="1"/>
          </p:cNvSpPr>
          <p:nvPr>
            <p:ph idx="1"/>
          </p:nvPr>
        </p:nvSpPr>
        <p:spPr/>
        <p:txBody>
          <a:bodyPr/>
          <a:lstStyle/>
          <a:p>
            <a:r>
              <a:rPr lang="en-US" dirty="0"/>
              <a:t>Length </a:t>
            </a:r>
            <a:r>
              <a:rPr lang="en-US" dirty="0" err="1"/>
              <a:t>len</a:t>
            </a:r>
            <a:r>
              <a:rPr lang="en-US" dirty="0"/>
              <a:t>()</a:t>
            </a:r>
          </a:p>
          <a:p>
            <a:pPr lvl="1"/>
            <a:r>
              <a:rPr lang="en-US" dirty="0"/>
              <a:t>s = [ ”Alex", ”Dan", ”Gilad”, ”Ichiro” ]</a:t>
            </a:r>
          </a:p>
          <a:p>
            <a:pPr lvl="1"/>
            <a:r>
              <a:rPr lang="en-US" dirty="0" err="1"/>
              <a:t>len</a:t>
            </a:r>
            <a:r>
              <a:rPr lang="en-US" dirty="0"/>
              <a:t>(s) = 4</a:t>
            </a:r>
          </a:p>
          <a:p>
            <a:pPr lvl="1"/>
            <a:endParaRPr lang="en-US" dirty="0"/>
          </a:p>
          <a:p>
            <a:r>
              <a:rPr lang="en-US" dirty="0"/>
              <a:t>Membership test in</a:t>
            </a:r>
          </a:p>
          <a:p>
            <a:pPr lvl="1"/>
            <a:r>
              <a:rPr lang="en-US" dirty="0"/>
              <a:t>“Ichiro” in s True</a:t>
            </a:r>
          </a:p>
          <a:p>
            <a:pPr lvl="1"/>
            <a:r>
              <a:rPr lang="en-US" dirty="0"/>
              <a:t>“Elvis” in s False</a:t>
            </a:r>
          </a:p>
          <a:p>
            <a:pPr lvl="1"/>
            <a:endParaRPr lang="en-US" dirty="0"/>
          </a:p>
          <a:p>
            <a:r>
              <a:rPr lang="en-US" dirty="0"/>
              <a:t>Replication</a:t>
            </a:r>
          </a:p>
          <a:p>
            <a:pPr lvl="1"/>
            <a:r>
              <a:rPr lang="en-US" dirty="0"/>
              <a:t>s = [1, 2, 3]</a:t>
            </a:r>
          </a:p>
          <a:p>
            <a:pPr lvl="1"/>
            <a:r>
              <a:rPr lang="en-US" dirty="0"/>
              <a:t>s*3 = [1, 2, 3, 1, 2, 3, 1, 2, 3] </a:t>
            </a:r>
          </a:p>
          <a:p>
            <a:endParaRPr lang="en-US" dirty="0"/>
          </a:p>
        </p:txBody>
      </p:sp>
    </p:spTree>
    <p:extLst>
      <p:ext uri="{BB962C8B-B14F-4D97-AF65-F5344CB8AC3E}">
        <p14:creationId xmlns:p14="http://schemas.microsoft.com/office/powerpoint/2010/main" val="1254180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 item removal </a:t>
            </a:r>
          </a:p>
        </p:txBody>
      </p:sp>
      <p:sp>
        <p:nvSpPr>
          <p:cNvPr id="3" name="Content Placeholder 2"/>
          <p:cNvSpPr>
            <a:spLocks noGrp="1"/>
          </p:cNvSpPr>
          <p:nvPr>
            <p:ph idx="1"/>
          </p:nvPr>
        </p:nvSpPr>
        <p:spPr/>
        <p:txBody>
          <a:bodyPr/>
          <a:lstStyle/>
          <a:p>
            <a:r>
              <a:rPr lang="en-US" dirty="0"/>
              <a:t>Removing an item</a:t>
            </a:r>
          </a:p>
          <a:p>
            <a:pPr lvl="1"/>
            <a:r>
              <a:rPr lang="en-US" dirty="0"/>
              <a:t>s = [ ”Alex", ”Dan", ”Gilad”, ”Ichiro” ]</a:t>
            </a:r>
          </a:p>
          <a:p>
            <a:pPr lvl="1"/>
            <a:r>
              <a:rPr lang="en-US" dirty="0" err="1"/>
              <a:t>s.remove</a:t>
            </a:r>
            <a:r>
              <a:rPr lang="en-US" dirty="0"/>
              <a:t>(“Alex”)</a:t>
            </a:r>
          </a:p>
          <a:p>
            <a:pPr lvl="1"/>
            <a:endParaRPr lang="en-US" dirty="0"/>
          </a:p>
          <a:p>
            <a:r>
              <a:rPr lang="en-US" dirty="0"/>
              <a:t>Deleting an item by index</a:t>
            </a:r>
          </a:p>
          <a:p>
            <a:pPr lvl="1"/>
            <a:r>
              <a:rPr lang="en-US" dirty="0"/>
              <a:t>del s[0]</a:t>
            </a:r>
          </a:p>
          <a:p>
            <a:endParaRPr lang="en-US" dirty="0"/>
          </a:p>
          <a:p>
            <a:r>
              <a:rPr lang="en-US" dirty="0"/>
              <a:t>Removal results in items moving down to fill the space vacated (i.e., no "holes").</a:t>
            </a:r>
          </a:p>
          <a:p>
            <a:endParaRPr lang="en-US" dirty="0"/>
          </a:p>
        </p:txBody>
      </p:sp>
    </p:spTree>
    <p:extLst>
      <p:ext uri="{BB962C8B-B14F-4D97-AF65-F5344CB8AC3E}">
        <p14:creationId xmlns:p14="http://schemas.microsoft.com/office/powerpoint/2010/main" val="1461937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Iterating with Lists</a:t>
            </a:r>
          </a:p>
        </p:txBody>
      </p:sp>
      <p:sp>
        <p:nvSpPr>
          <p:cNvPr id="3" name="Content Placeholder 2"/>
          <p:cNvSpPr>
            <a:spLocks noGrp="1"/>
          </p:cNvSpPr>
          <p:nvPr>
            <p:ph idx="1"/>
          </p:nvPr>
        </p:nvSpPr>
        <p:spPr/>
        <p:txBody>
          <a:bodyPr/>
          <a:lstStyle/>
          <a:p>
            <a:r>
              <a:rPr lang="en-US" dirty="0"/>
              <a:t>Iterating over the list contents</a:t>
            </a:r>
          </a:p>
          <a:p>
            <a:pPr lvl="1"/>
            <a:r>
              <a:rPr lang="en-US" dirty="0"/>
              <a:t>for name in names:</a:t>
            </a:r>
          </a:p>
          <a:p>
            <a:pPr lvl="2"/>
            <a:r>
              <a:rPr lang="en-US" dirty="0"/>
              <a:t># use name</a:t>
            </a:r>
          </a:p>
          <a:p>
            <a:pPr lvl="2"/>
            <a:r>
              <a:rPr lang="en-US" dirty="0"/>
              <a:t>...</a:t>
            </a:r>
          </a:p>
          <a:p>
            <a:pPr lvl="1"/>
            <a:endParaRPr lang="en-US" dirty="0"/>
          </a:p>
          <a:p>
            <a:r>
              <a:rPr lang="en-US" dirty="0"/>
              <a:t>Similar to a '</a:t>
            </a:r>
            <a:r>
              <a:rPr lang="en-US" dirty="0" err="1"/>
              <a:t>foreach</a:t>
            </a:r>
            <a:r>
              <a:rPr lang="en-US" dirty="0"/>
              <a:t>' statement from other programming languages</a:t>
            </a:r>
          </a:p>
          <a:p>
            <a:endParaRPr lang="en-US" dirty="0"/>
          </a:p>
          <a:p>
            <a:r>
              <a:rPr lang="en-US" dirty="0"/>
              <a:t>Use range to iterate over an index</a:t>
            </a:r>
          </a:p>
          <a:p>
            <a:pPr lvl="1"/>
            <a:r>
              <a:rPr lang="en-US" dirty="0"/>
              <a:t>for </a:t>
            </a:r>
            <a:r>
              <a:rPr lang="en-US" dirty="0" err="1"/>
              <a:t>idx</a:t>
            </a:r>
            <a:r>
              <a:rPr lang="en-US" dirty="0"/>
              <a:t> in range(10):</a:t>
            </a:r>
          </a:p>
          <a:p>
            <a:pPr lvl="2"/>
            <a:r>
              <a:rPr lang="en-US" dirty="0"/>
              <a:t>print </a:t>
            </a:r>
            <a:r>
              <a:rPr lang="en-US" dirty="0" err="1"/>
              <a:t>idx</a:t>
            </a:r>
            <a:r>
              <a:rPr lang="en-US" dirty="0"/>
              <a:t> #prints 0-9 values</a:t>
            </a:r>
          </a:p>
        </p:txBody>
      </p:sp>
    </p:spTree>
    <p:extLst>
      <p:ext uri="{BB962C8B-B14F-4D97-AF65-F5344CB8AC3E}">
        <p14:creationId xmlns:p14="http://schemas.microsoft.com/office/powerpoint/2010/main" val="1417106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 Sorting</a:t>
            </a:r>
          </a:p>
        </p:txBody>
      </p:sp>
      <p:sp>
        <p:nvSpPr>
          <p:cNvPr id="3" name="Content Placeholder 2"/>
          <p:cNvSpPr>
            <a:spLocks noGrp="1"/>
          </p:cNvSpPr>
          <p:nvPr>
            <p:ph idx="1"/>
          </p:nvPr>
        </p:nvSpPr>
        <p:spPr/>
        <p:txBody>
          <a:bodyPr/>
          <a:lstStyle/>
          <a:p>
            <a:r>
              <a:rPr lang="en-US" dirty="0"/>
              <a:t>Lists can be sorted "in-place" (sort method)</a:t>
            </a:r>
          </a:p>
          <a:p>
            <a:pPr lvl="1"/>
            <a:r>
              <a:rPr lang="en-US" dirty="0"/>
              <a:t>s = [10,1,7,3]</a:t>
            </a:r>
          </a:p>
          <a:p>
            <a:pPr lvl="1"/>
            <a:r>
              <a:rPr lang="en-US" dirty="0" err="1"/>
              <a:t>s.sort</a:t>
            </a:r>
            <a:r>
              <a:rPr lang="en-US" dirty="0"/>
              <a:t>() # s = [1,3,7,10]</a:t>
            </a:r>
          </a:p>
          <a:p>
            <a:pPr lvl="1"/>
            <a:endParaRPr lang="en-US" dirty="0"/>
          </a:p>
          <a:p>
            <a:r>
              <a:rPr lang="en-US" dirty="0"/>
              <a:t>Sorting in reverse order</a:t>
            </a:r>
          </a:p>
          <a:p>
            <a:pPr lvl="1"/>
            <a:r>
              <a:rPr lang="en-US" dirty="0" err="1"/>
              <a:t>s.sort</a:t>
            </a:r>
            <a:r>
              <a:rPr lang="en-US" dirty="0"/>
              <a:t>(reverse=True) # s = [10,7,3,1]</a:t>
            </a:r>
          </a:p>
          <a:p>
            <a:pPr lvl="1"/>
            <a:endParaRPr lang="en-US" dirty="0"/>
          </a:p>
          <a:p>
            <a:r>
              <a:rPr lang="en-US" dirty="0"/>
              <a:t>Sorting works with any ordered type</a:t>
            </a:r>
          </a:p>
          <a:p>
            <a:pPr lvl="1"/>
            <a:r>
              <a:rPr lang="en-US" dirty="0"/>
              <a:t>s = ["</a:t>
            </a:r>
            <a:r>
              <a:rPr lang="en-US" dirty="0" err="1"/>
              <a:t>foo","bar","spam</a:t>
            </a:r>
            <a:r>
              <a:rPr lang="en-US" dirty="0"/>
              <a:t>"]</a:t>
            </a:r>
          </a:p>
          <a:p>
            <a:pPr lvl="1"/>
            <a:r>
              <a:rPr lang="en-US" dirty="0" err="1"/>
              <a:t>s.sort</a:t>
            </a:r>
            <a:r>
              <a:rPr lang="en-US" dirty="0"/>
              <a:t>() # s = ["</a:t>
            </a:r>
            <a:r>
              <a:rPr lang="en-US" dirty="0" err="1"/>
              <a:t>bar","foo","spam</a:t>
            </a:r>
            <a:r>
              <a:rPr lang="en-US" dirty="0"/>
              <a:t>"]</a:t>
            </a:r>
          </a:p>
        </p:txBody>
      </p:sp>
    </p:spTree>
    <p:extLst>
      <p:ext uri="{BB962C8B-B14F-4D97-AF65-F5344CB8AC3E}">
        <p14:creationId xmlns:p14="http://schemas.microsoft.com/office/powerpoint/2010/main" val="1717871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Math with Lists</a:t>
            </a:r>
          </a:p>
        </p:txBody>
      </p:sp>
      <p:sp>
        <p:nvSpPr>
          <p:cNvPr id="3" name="Content Placeholder 2"/>
          <p:cNvSpPr>
            <a:spLocks noGrp="1"/>
          </p:cNvSpPr>
          <p:nvPr>
            <p:ph idx="1"/>
          </p:nvPr>
        </p:nvSpPr>
        <p:spPr>
          <a:xfrm>
            <a:off x="272760" y="990600"/>
            <a:ext cx="8642640" cy="4195415"/>
          </a:xfrm>
        </p:spPr>
        <p:txBody>
          <a:bodyPr/>
          <a:lstStyle/>
          <a:p>
            <a:r>
              <a:rPr lang="en-US" sz="2000" dirty="0"/>
              <a:t>Caution: pure Python Lists weren't designed for "math”</a:t>
            </a:r>
          </a:p>
          <a:p>
            <a:pPr lvl="1"/>
            <a:r>
              <a:rPr lang="en-US" sz="1800" dirty="0"/>
              <a:t>&gt;&gt;&gt; </a:t>
            </a:r>
            <a:r>
              <a:rPr lang="en-US" sz="1800" dirty="0" err="1"/>
              <a:t>nums</a:t>
            </a:r>
            <a:r>
              <a:rPr lang="en-US" sz="1800" dirty="0"/>
              <a:t> = [1,2,3,4,5]</a:t>
            </a:r>
          </a:p>
          <a:p>
            <a:pPr lvl="1"/>
            <a:r>
              <a:rPr lang="en-US" sz="1800" dirty="0"/>
              <a:t>&gt;&gt;&gt; </a:t>
            </a:r>
            <a:r>
              <a:rPr lang="en-US" sz="1800" dirty="0" err="1"/>
              <a:t>nums</a:t>
            </a:r>
            <a:r>
              <a:rPr lang="en-US" sz="1800" dirty="0"/>
              <a:t> * 2</a:t>
            </a:r>
          </a:p>
          <a:p>
            <a:pPr lvl="1"/>
            <a:r>
              <a:rPr lang="en-US" sz="1800" dirty="0"/>
              <a:t>[1, 2, 3, 4, 5, 1, 2, 3, 4, 5]</a:t>
            </a:r>
          </a:p>
          <a:p>
            <a:pPr lvl="1"/>
            <a:r>
              <a:rPr lang="en-US" sz="1800" dirty="0"/>
              <a:t>&gt;&gt;&gt; </a:t>
            </a:r>
            <a:r>
              <a:rPr lang="en-US" sz="1800" dirty="0" err="1"/>
              <a:t>nums</a:t>
            </a:r>
            <a:r>
              <a:rPr lang="en-US" sz="1800" dirty="0"/>
              <a:t> + [10,11,12,13,14]</a:t>
            </a:r>
          </a:p>
          <a:p>
            <a:pPr lvl="1"/>
            <a:r>
              <a:rPr lang="en-US" sz="1800" dirty="0"/>
              <a:t>[1, 2, 3, 4, 5, 10, 11, 12, 13, 14]</a:t>
            </a:r>
          </a:p>
          <a:p>
            <a:pPr lvl="1"/>
            <a:r>
              <a:rPr lang="en-US" sz="1800" dirty="0"/>
              <a:t>&gt;&gt;&gt;</a:t>
            </a:r>
          </a:p>
          <a:p>
            <a:pPr lvl="1"/>
            <a:endParaRPr lang="en-US" sz="1800" dirty="0"/>
          </a:p>
          <a:p>
            <a:r>
              <a:rPr lang="en-US" sz="2000" dirty="0"/>
              <a:t>They don't represent vectors/matrices</a:t>
            </a:r>
          </a:p>
          <a:p>
            <a:endParaRPr lang="en-US" sz="2000" dirty="0"/>
          </a:p>
          <a:p>
            <a:r>
              <a:rPr lang="en-US" sz="2000" dirty="0"/>
              <a:t>Not the same as in MATLAB, Octave, IDL, etc.</a:t>
            </a:r>
          </a:p>
          <a:p>
            <a:endParaRPr lang="en-US" sz="2000" dirty="0"/>
          </a:p>
          <a:p>
            <a:r>
              <a:rPr lang="en-US" sz="2000" dirty="0"/>
              <a:t>There are some add-ons for this (e.g., </a:t>
            </a:r>
            <a:r>
              <a:rPr lang="en-US" sz="2000" dirty="0" err="1"/>
              <a:t>NumPy</a:t>
            </a:r>
            <a:r>
              <a:rPr lang="en-US" sz="2000" dirty="0"/>
              <a:t>)</a:t>
            </a:r>
          </a:p>
          <a:p>
            <a:endParaRPr lang="en-US" sz="2000" dirty="0"/>
          </a:p>
        </p:txBody>
      </p:sp>
    </p:spTree>
    <p:extLst>
      <p:ext uri="{BB962C8B-B14F-4D97-AF65-F5344CB8AC3E}">
        <p14:creationId xmlns:p14="http://schemas.microsoft.com/office/powerpoint/2010/main" val="15002007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File IO</a:t>
            </a:r>
          </a:p>
        </p:txBody>
      </p:sp>
      <p:sp>
        <p:nvSpPr>
          <p:cNvPr id="3" name="Content Placeholder 2"/>
          <p:cNvSpPr>
            <a:spLocks noGrp="1"/>
          </p:cNvSpPr>
          <p:nvPr>
            <p:ph idx="1"/>
          </p:nvPr>
        </p:nvSpPr>
        <p:spPr>
          <a:xfrm>
            <a:off x="272760" y="1066800"/>
            <a:ext cx="8642640" cy="4195415"/>
          </a:xfrm>
        </p:spPr>
        <p:txBody>
          <a:bodyPr/>
          <a:lstStyle/>
          <a:p>
            <a:r>
              <a:rPr lang="en-US" dirty="0"/>
              <a:t>Opening a file</a:t>
            </a:r>
          </a:p>
          <a:p>
            <a:pPr lvl="1"/>
            <a:r>
              <a:rPr lang="en-US" dirty="0"/>
              <a:t>f = open("</a:t>
            </a:r>
            <a:r>
              <a:rPr lang="en-US" dirty="0" err="1"/>
              <a:t>foo.txt","r</a:t>
            </a:r>
            <a:r>
              <a:rPr lang="en-US" dirty="0"/>
              <a:t>") # Open for reading</a:t>
            </a:r>
          </a:p>
          <a:p>
            <a:pPr lvl="1"/>
            <a:r>
              <a:rPr lang="en-US" dirty="0"/>
              <a:t>g = open("</a:t>
            </a:r>
            <a:r>
              <a:rPr lang="en-US" dirty="0" err="1"/>
              <a:t>bar.txt","w</a:t>
            </a:r>
            <a:r>
              <a:rPr lang="en-US" dirty="0"/>
              <a:t>") # Open for writing</a:t>
            </a:r>
          </a:p>
          <a:p>
            <a:pPr lvl="1"/>
            <a:endParaRPr lang="en-US" dirty="0"/>
          </a:p>
          <a:p>
            <a:r>
              <a:rPr lang="en-US" dirty="0"/>
              <a:t>To read data</a:t>
            </a:r>
          </a:p>
          <a:p>
            <a:pPr lvl="1"/>
            <a:r>
              <a:rPr lang="en-US" dirty="0"/>
              <a:t>data = </a:t>
            </a:r>
            <a:r>
              <a:rPr lang="en-US" dirty="0" err="1"/>
              <a:t>f.read</a:t>
            </a:r>
            <a:r>
              <a:rPr lang="en-US" dirty="0"/>
              <a:t>([</a:t>
            </a:r>
            <a:r>
              <a:rPr lang="en-US" dirty="0" err="1"/>
              <a:t>maxbytes</a:t>
            </a:r>
            <a:r>
              <a:rPr lang="en-US" dirty="0"/>
              <a:t>])</a:t>
            </a:r>
          </a:p>
          <a:p>
            <a:pPr lvl="1"/>
            <a:endParaRPr lang="en-US" dirty="0"/>
          </a:p>
          <a:p>
            <a:r>
              <a:rPr lang="en-US" dirty="0"/>
              <a:t>To write text to a file</a:t>
            </a:r>
          </a:p>
          <a:p>
            <a:pPr lvl="1"/>
            <a:r>
              <a:rPr lang="en-US" dirty="0" err="1"/>
              <a:t>g.write</a:t>
            </a:r>
            <a:r>
              <a:rPr lang="en-US" dirty="0"/>
              <a:t>("some text")</a:t>
            </a:r>
          </a:p>
          <a:p>
            <a:pPr lvl="1"/>
            <a:endParaRPr lang="en-US" dirty="0"/>
          </a:p>
          <a:p>
            <a:r>
              <a:rPr lang="en-US" dirty="0"/>
              <a:t>To close when you're done</a:t>
            </a:r>
          </a:p>
          <a:p>
            <a:pPr lvl="1"/>
            <a:r>
              <a:rPr lang="en-US" dirty="0" err="1"/>
              <a:t>f.close</a:t>
            </a:r>
            <a:r>
              <a:rPr lang="en-US" dirty="0"/>
              <a:t>()</a:t>
            </a:r>
          </a:p>
          <a:p>
            <a:endParaRPr lang="en-US" dirty="0"/>
          </a:p>
        </p:txBody>
      </p:sp>
    </p:spTree>
    <p:extLst>
      <p:ext uri="{BB962C8B-B14F-4D97-AF65-F5344CB8AC3E}">
        <p14:creationId xmlns:p14="http://schemas.microsoft.com/office/powerpoint/2010/main" val="267984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Reading File </a:t>
            </a:r>
          </a:p>
        </p:txBody>
      </p:sp>
      <p:sp>
        <p:nvSpPr>
          <p:cNvPr id="3" name="Content Placeholder 2"/>
          <p:cNvSpPr>
            <a:spLocks noGrp="1"/>
          </p:cNvSpPr>
          <p:nvPr>
            <p:ph idx="1"/>
          </p:nvPr>
        </p:nvSpPr>
        <p:spPr/>
        <p:txBody>
          <a:bodyPr/>
          <a:lstStyle/>
          <a:p>
            <a:r>
              <a:rPr lang="en-US" dirty="0"/>
              <a:t>Reading an entire file all at once as a string</a:t>
            </a:r>
          </a:p>
          <a:p>
            <a:pPr lvl="1"/>
            <a:r>
              <a:rPr lang="en-US" dirty="0"/>
              <a:t>f = open(</a:t>
            </a:r>
            <a:r>
              <a:rPr lang="en-US" dirty="0" err="1"/>
              <a:t>filename,"r</a:t>
            </a:r>
            <a:r>
              <a:rPr lang="en-US" dirty="0"/>
              <a:t>")</a:t>
            </a:r>
          </a:p>
          <a:p>
            <a:pPr lvl="1"/>
            <a:r>
              <a:rPr lang="en-US" dirty="0"/>
              <a:t>data = </a:t>
            </a:r>
            <a:r>
              <a:rPr lang="en-US" dirty="0" err="1"/>
              <a:t>f.read</a:t>
            </a:r>
            <a:r>
              <a:rPr lang="en-US" dirty="0"/>
              <a:t>()</a:t>
            </a:r>
          </a:p>
          <a:p>
            <a:pPr lvl="1"/>
            <a:r>
              <a:rPr lang="en-US" dirty="0" err="1"/>
              <a:t>f.close</a:t>
            </a:r>
            <a:r>
              <a:rPr lang="en-US" dirty="0"/>
              <a:t>()</a:t>
            </a:r>
          </a:p>
          <a:p>
            <a:pPr lvl="1"/>
            <a:endParaRPr lang="en-US" dirty="0"/>
          </a:p>
          <a:p>
            <a:r>
              <a:rPr lang="en-US" dirty="0"/>
              <a:t>Reading an entire text-file line-by-line</a:t>
            </a:r>
          </a:p>
          <a:p>
            <a:pPr lvl="1"/>
            <a:r>
              <a:rPr lang="en-US" dirty="0"/>
              <a:t>f = open(</a:t>
            </a:r>
            <a:r>
              <a:rPr lang="en-US" dirty="0" err="1"/>
              <a:t>filename,"r</a:t>
            </a:r>
            <a:r>
              <a:rPr lang="en-US" dirty="0"/>
              <a:t>")</a:t>
            </a:r>
          </a:p>
          <a:p>
            <a:pPr lvl="1"/>
            <a:r>
              <a:rPr lang="en-US" dirty="0"/>
              <a:t>for line in f:</a:t>
            </a:r>
          </a:p>
          <a:p>
            <a:pPr lvl="1"/>
            <a:r>
              <a:rPr lang="en-US" dirty="0"/>
              <a:t># Process the line</a:t>
            </a:r>
          </a:p>
          <a:p>
            <a:pPr lvl="1"/>
            <a:r>
              <a:rPr lang="en-US" dirty="0" err="1"/>
              <a:t>f.close</a:t>
            </a:r>
            <a:r>
              <a:rPr lang="en-US" dirty="0"/>
              <a:t>()</a:t>
            </a:r>
          </a:p>
          <a:p>
            <a:endParaRPr lang="en-US" dirty="0"/>
          </a:p>
        </p:txBody>
      </p:sp>
    </p:spTree>
    <p:extLst>
      <p:ext uri="{BB962C8B-B14F-4D97-AF65-F5344CB8AC3E}">
        <p14:creationId xmlns:p14="http://schemas.microsoft.com/office/powerpoint/2010/main" val="747426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Reading File Data</a:t>
            </a:r>
          </a:p>
        </p:txBody>
      </p:sp>
      <p:sp>
        <p:nvSpPr>
          <p:cNvPr id="3" name="Content Placeholder 2"/>
          <p:cNvSpPr>
            <a:spLocks noGrp="1"/>
          </p:cNvSpPr>
          <p:nvPr>
            <p:ph idx="1"/>
          </p:nvPr>
        </p:nvSpPr>
        <p:spPr>
          <a:xfrm>
            <a:off x="272760" y="1066800"/>
            <a:ext cx="8642640" cy="4195415"/>
          </a:xfrm>
        </p:spPr>
        <p:txBody>
          <a:bodyPr/>
          <a:lstStyle/>
          <a:p>
            <a:r>
              <a:rPr lang="en-US" sz="2000" dirty="0"/>
              <a:t>End-of-file indicated by an empty string</a:t>
            </a:r>
          </a:p>
          <a:p>
            <a:pPr lvl="1"/>
            <a:r>
              <a:rPr lang="en-US" sz="1800" dirty="0"/>
              <a:t>data = </a:t>
            </a:r>
            <a:r>
              <a:rPr lang="en-US" sz="1800" dirty="0" err="1"/>
              <a:t>f.read</a:t>
            </a:r>
            <a:r>
              <a:rPr lang="en-US" sz="1800" dirty="0"/>
              <a:t>(</a:t>
            </a:r>
            <a:r>
              <a:rPr lang="en-US" sz="1800" dirty="0" err="1"/>
              <a:t>nbytes</a:t>
            </a:r>
            <a:r>
              <a:rPr lang="en-US" sz="1800" dirty="0"/>
              <a:t>)</a:t>
            </a:r>
          </a:p>
          <a:p>
            <a:pPr lvl="1"/>
            <a:r>
              <a:rPr lang="en-US" sz="1800" dirty="0"/>
              <a:t>if data == '':</a:t>
            </a:r>
          </a:p>
          <a:p>
            <a:pPr lvl="1"/>
            <a:r>
              <a:rPr lang="en-US" sz="1800" dirty="0"/>
              <a:t># No data read. EOF</a:t>
            </a:r>
          </a:p>
          <a:p>
            <a:pPr lvl="1"/>
            <a:r>
              <a:rPr lang="en-US" sz="1800" dirty="0"/>
              <a:t>...</a:t>
            </a:r>
          </a:p>
          <a:p>
            <a:endParaRPr lang="en-US" sz="2000" dirty="0"/>
          </a:p>
          <a:p>
            <a:r>
              <a:rPr lang="en-US" sz="2000" dirty="0"/>
              <a:t>Example: Reading a file in fixed-size chunks</a:t>
            </a:r>
          </a:p>
          <a:p>
            <a:pPr lvl="1"/>
            <a:r>
              <a:rPr lang="en-US" sz="1800" dirty="0"/>
              <a:t>f = open(</a:t>
            </a:r>
            <a:r>
              <a:rPr lang="en-US" sz="1800" dirty="0" err="1"/>
              <a:t>filename,"r</a:t>
            </a:r>
            <a:r>
              <a:rPr lang="en-US" sz="1800" dirty="0"/>
              <a:t>")</a:t>
            </a:r>
          </a:p>
          <a:p>
            <a:pPr lvl="1"/>
            <a:r>
              <a:rPr lang="en-US" sz="1800" dirty="0"/>
              <a:t>while True:</a:t>
            </a:r>
          </a:p>
          <a:p>
            <a:pPr lvl="1"/>
            <a:r>
              <a:rPr lang="en-US" sz="1800" dirty="0"/>
              <a:t>chunk = </a:t>
            </a:r>
            <a:r>
              <a:rPr lang="en-US" sz="1800" dirty="0" err="1"/>
              <a:t>f.read</a:t>
            </a:r>
            <a:r>
              <a:rPr lang="en-US" sz="1800" dirty="0"/>
              <a:t>(</a:t>
            </a:r>
            <a:r>
              <a:rPr lang="en-US" sz="1800" dirty="0" err="1"/>
              <a:t>chunksize</a:t>
            </a:r>
            <a:r>
              <a:rPr lang="en-US" sz="1800" dirty="0"/>
              <a:t>)</a:t>
            </a:r>
          </a:p>
          <a:p>
            <a:pPr lvl="1"/>
            <a:r>
              <a:rPr lang="en-US" sz="1800" dirty="0"/>
              <a:t>if chunk == '':</a:t>
            </a:r>
          </a:p>
          <a:p>
            <a:pPr lvl="1"/>
            <a:r>
              <a:rPr lang="en-US" sz="1800" dirty="0"/>
              <a:t>break</a:t>
            </a:r>
          </a:p>
          <a:p>
            <a:pPr lvl="1"/>
            <a:r>
              <a:rPr lang="en-US" sz="1800" dirty="0"/>
              <a:t># Process the chunk</a:t>
            </a:r>
          </a:p>
          <a:p>
            <a:pPr lvl="1"/>
            <a:r>
              <a:rPr lang="en-US" sz="1800" dirty="0"/>
              <a:t>...</a:t>
            </a:r>
          </a:p>
          <a:p>
            <a:pPr lvl="1"/>
            <a:r>
              <a:rPr lang="en-US" sz="1800" dirty="0" err="1"/>
              <a:t>f.close</a:t>
            </a:r>
            <a:r>
              <a:rPr lang="en-US" sz="1800" dirty="0"/>
              <a:t>()</a:t>
            </a:r>
          </a:p>
          <a:p>
            <a:endParaRPr lang="en-US" sz="2000" dirty="0"/>
          </a:p>
        </p:txBody>
      </p:sp>
    </p:spTree>
    <p:extLst>
      <p:ext uri="{BB962C8B-B14F-4D97-AF65-F5344CB8AC3E}">
        <p14:creationId xmlns:p14="http://schemas.microsoft.com/office/powerpoint/2010/main" val="1368409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Writing File Data</a:t>
            </a:r>
          </a:p>
        </p:txBody>
      </p:sp>
      <p:sp>
        <p:nvSpPr>
          <p:cNvPr id="3" name="Content Placeholder 2"/>
          <p:cNvSpPr>
            <a:spLocks noGrp="1"/>
          </p:cNvSpPr>
          <p:nvPr>
            <p:ph idx="1"/>
          </p:nvPr>
        </p:nvSpPr>
        <p:spPr/>
        <p:txBody>
          <a:bodyPr/>
          <a:lstStyle/>
          <a:p>
            <a:r>
              <a:rPr lang="en-US" dirty="0"/>
              <a:t>Writing string data</a:t>
            </a:r>
          </a:p>
          <a:p>
            <a:pPr lvl="1"/>
            <a:r>
              <a:rPr lang="en-US" dirty="0"/>
              <a:t>f = open("</a:t>
            </a:r>
            <a:r>
              <a:rPr lang="en-US" dirty="0" err="1"/>
              <a:t>outfile</a:t>
            </a:r>
            <a:r>
              <a:rPr lang="en-US" dirty="0"/>
              <a:t>","w")</a:t>
            </a:r>
          </a:p>
          <a:p>
            <a:pPr lvl="1"/>
            <a:r>
              <a:rPr lang="en-US" dirty="0" err="1"/>
              <a:t>f.write</a:t>
            </a:r>
            <a:r>
              <a:rPr lang="en-US" dirty="0"/>
              <a:t>("Hello World\n")</a:t>
            </a:r>
          </a:p>
          <a:p>
            <a:pPr lvl="1"/>
            <a:r>
              <a:rPr lang="en-US" dirty="0"/>
              <a:t>...</a:t>
            </a:r>
          </a:p>
          <a:p>
            <a:pPr lvl="1"/>
            <a:r>
              <a:rPr lang="en-US" dirty="0" err="1"/>
              <a:t>f.close</a:t>
            </a:r>
            <a:r>
              <a:rPr lang="en-US" dirty="0"/>
              <a:t>()</a:t>
            </a:r>
          </a:p>
          <a:p>
            <a:pPr lvl="1"/>
            <a:endParaRPr lang="en-US" dirty="0"/>
          </a:p>
          <a:p>
            <a:r>
              <a:rPr lang="en-US" dirty="0"/>
              <a:t>Redirecting the print statement</a:t>
            </a:r>
          </a:p>
          <a:p>
            <a:pPr lvl="1"/>
            <a:r>
              <a:rPr lang="en-US" dirty="0"/>
              <a:t>f = open("</a:t>
            </a:r>
            <a:r>
              <a:rPr lang="en-US" dirty="0" err="1"/>
              <a:t>outfile</a:t>
            </a:r>
            <a:r>
              <a:rPr lang="en-US" dirty="0"/>
              <a:t>","w")</a:t>
            </a:r>
          </a:p>
          <a:p>
            <a:pPr lvl="1"/>
            <a:r>
              <a:rPr lang="en-US" dirty="0"/>
              <a:t>print &gt;&gt;f, "Hello World"</a:t>
            </a:r>
          </a:p>
          <a:p>
            <a:pPr lvl="1"/>
            <a:r>
              <a:rPr lang="en-US" dirty="0"/>
              <a:t>...</a:t>
            </a:r>
          </a:p>
          <a:p>
            <a:pPr lvl="1"/>
            <a:r>
              <a:rPr lang="en-US" dirty="0" err="1"/>
              <a:t>f.close</a:t>
            </a:r>
            <a:r>
              <a:rPr lang="en-US" dirty="0"/>
              <a:t>()</a:t>
            </a:r>
          </a:p>
          <a:p>
            <a:endParaRPr lang="en-US" dirty="0"/>
          </a:p>
        </p:txBody>
      </p:sp>
    </p:spTree>
    <p:extLst>
      <p:ext uri="{BB962C8B-B14F-4D97-AF65-F5344CB8AC3E}">
        <p14:creationId xmlns:p14="http://schemas.microsoft.com/office/powerpoint/2010/main" val="1462443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Easy File Management</a:t>
            </a:r>
          </a:p>
        </p:txBody>
      </p:sp>
      <p:sp>
        <p:nvSpPr>
          <p:cNvPr id="3" name="Content Placeholder 2"/>
          <p:cNvSpPr>
            <a:spLocks noGrp="1"/>
          </p:cNvSpPr>
          <p:nvPr>
            <p:ph idx="1"/>
          </p:nvPr>
        </p:nvSpPr>
        <p:spPr>
          <a:xfrm>
            <a:off x="272760" y="1219200"/>
            <a:ext cx="8642640" cy="4195415"/>
          </a:xfrm>
        </p:spPr>
        <p:txBody>
          <a:bodyPr/>
          <a:lstStyle/>
          <a:p>
            <a:r>
              <a:rPr lang="en-US" dirty="0"/>
              <a:t>Files should be properly closed when done</a:t>
            </a:r>
          </a:p>
          <a:p>
            <a:pPr lvl="1"/>
            <a:r>
              <a:rPr lang="en-US" dirty="0"/>
              <a:t>f = open(</a:t>
            </a:r>
            <a:r>
              <a:rPr lang="en-US" dirty="0" err="1"/>
              <a:t>filename,"r</a:t>
            </a:r>
            <a:r>
              <a:rPr lang="en-US" dirty="0"/>
              <a:t>") # Use the file f</a:t>
            </a:r>
          </a:p>
          <a:p>
            <a:pPr lvl="1"/>
            <a:r>
              <a:rPr lang="en-US" dirty="0"/>
              <a:t>...</a:t>
            </a:r>
          </a:p>
          <a:p>
            <a:pPr lvl="1"/>
            <a:r>
              <a:rPr lang="en-US" dirty="0" err="1"/>
              <a:t>f.close</a:t>
            </a:r>
            <a:r>
              <a:rPr lang="en-US" dirty="0"/>
              <a:t>()</a:t>
            </a:r>
          </a:p>
          <a:p>
            <a:pPr lvl="1"/>
            <a:endParaRPr lang="en-US" dirty="0"/>
          </a:p>
          <a:p>
            <a:r>
              <a:rPr lang="en-US" dirty="0"/>
              <a:t>In modern Python (2.6 or newer), use "with"</a:t>
            </a:r>
          </a:p>
          <a:p>
            <a:r>
              <a:rPr lang="en-US" dirty="0"/>
              <a:t>This automatically closes the file when control leaves the indented code block</a:t>
            </a:r>
          </a:p>
          <a:p>
            <a:pPr lvl="1"/>
            <a:r>
              <a:rPr lang="en-US" dirty="0"/>
              <a:t>with open(</a:t>
            </a:r>
            <a:r>
              <a:rPr lang="en-US" dirty="0" err="1"/>
              <a:t>filename,"r</a:t>
            </a:r>
            <a:r>
              <a:rPr lang="en-US" dirty="0"/>
              <a:t>") as f:</a:t>
            </a:r>
          </a:p>
          <a:p>
            <a:pPr lvl="1"/>
            <a:r>
              <a:rPr lang="en-US" dirty="0"/>
              <a:t># Use the file f</a:t>
            </a:r>
          </a:p>
          <a:p>
            <a:pPr lvl="1"/>
            <a:r>
              <a:rPr lang="en-US" dirty="0"/>
              <a:t>...</a:t>
            </a:r>
          </a:p>
          <a:p>
            <a:pPr lvl="1"/>
            <a:r>
              <a:rPr lang="en-US" dirty="0"/>
              <a:t>statements</a:t>
            </a:r>
          </a:p>
          <a:p>
            <a:endParaRPr lang="en-US" dirty="0"/>
          </a:p>
        </p:txBody>
      </p:sp>
    </p:spTree>
    <p:extLst>
      <p:ext uri="{BB962C8B-B14F-4D97-AF65-F5344CB8AC3E}">
        <p14:creationId xmlns:p14="http://schemas.microsoft.com/office/powerpoint/2010/main" val="1342993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Details</a:t>
            </a:r>
          </a:p>
        </p:txBody>
      </p:sp>
      <p:sp>
        <p:nvSpPr>
          <p:cNvPr id="3" name="Content Placeholder 2"/>
          <p:cNvSpPr>
            <a:spLocks noGrp="1"/>
          </p:cNvSpPr>
          <p:nvPr>
            <p:ph idx="1"/>
          </p:nvPr>
        </p:nvSpPr>
        <p:spPr/>
        <p:txBody>
          <a:bodyPr/>
          <a:lstStyle/>
          <a:p>
            <a:r>
              <a:rPr lang="en-US" dirty="0"/>
              <a:t>Download and install the following:</a:t>
            </a:r>
          </a:p>
          <a:p>
            <a:endParaRPr lang="en-US" dirty="0"/>
          </a:p>
          <a:p>
            <a:r>
              <a:rPr lang="en-US" dirty="0"/>
              <a:t>Anaconda </a:t>
            </a:r>
            <a:r>
              <a:rPr lang="en-US" b="1" i="1" dirty="0"/>
              <a:t>Python 3.5</a:t>
            </a:r>
          </a:p>
          <a:p>
            <a:pPr lvl="1"/>
            <a:r>
              <a:rPr lang="en-US" dirty="0">
                <a:hlinkClick r:id="rId2"/>
              </a:rPr>
              <a:t>https://www.continuum.io/downloads</a:t>
            </a:r>
            <a:r>
              <a:rPr lang="en-US" dirty="0"/>
              <a:t> </a:t>
            </a:r>
          </a:p>
          <a:p>
            <a:r>
              <a:rPr lang="en-US" dirty="0"/>
              <a:t> </a:t>
            </a:r>
          </a:p>
        </p:txBody>
      </p:sp>
    </p:spTree>
    <p:extLst>
      <p:ext uri="{BB962C8B-B14F-4D97-AF65-F5344CB8AC3E}">
        <p14:creationId xmlns:p14="http://schemas.microsoft.com/office/powerpoint/2010/main" val="2230113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Simple Functions</a:t>
            </a:r>
          </a:p>
        </p:txBody>
      </p:sp>
      <p:sp>
        <p:nvSpPr>
          <p:cNvPr id="3" name="Content Placeholder 2"/>
          <p:cNvSpPr>
            <a:spLocks noGrp="1"/>
          </p:cNvSpPr>
          <p:nvPr>
            <p:ph idx="1"/>
          </p:nvPr>
        </p:nvSpPr>
        <p:spPr>
          <a:xfrm>
            <a:off x="272760" y="1219200"/>
            <a:ext cx="8642640" cy="4195415"/>
          </a:xfrm>
        </p:spPr>
        <p:txBody>
          <a:bodyPr/>
          <a:lstStyle/>
          <a:p>
            <a:r>
              <a:rPr lang="en-US" dirty="0"/>
              <a:t>Use functions for code you want to reuse</a:t>
            </a:r>
          </a:p>
          <a:p>
            <a:pPr lvl="1"/>
            <a:r>
              <a:rPr lang="en-US" dirty="0" err="1"/>
              <a:t>def</a:t>
            </a:r>
            <a:r>
              <a:rPr lang="en-US" dirty="0"/>
              <a:t> </a:t>
            </a:r>
            <a:r>
              <a:rPr lang="en-US" dirty="0" err="1"/>
              <a:t>sumcount</a:t>
            </a:r>
            <a:r>
              <a:rPr lang="en-US" dirty="0"/>
              <a:t>(n):</a:t>
            </a:r>
          </a:p>
          <a:p>
            <a:pPr lvl="1"/>
            <a:r>
              <a:rPr lang="en-US" dirty="0"/>
              <a:t>'''Returns the sum of the first n integers'''</a:t>
            </a:r>
          </a:p>
          <a:p>
            <a:pPr lvl="1"/>
            <a:r>
              <a:rPr lang="en-US" dirty="0"/>
              <a:t>total = (n + 1) * n / 2</a:t>
            </a:r>
          </a:p>
          <a:p>
            <a:pPr lvl="1"/>
            <a:r>
              <a:rPr lang="en-US" dirty="0"/>
              <a:t>return total</a:t>
            </a:r>
          </a:p>
          <a:p>
            <a:endParaRPr lang="en-US" dirty="0"/>
          </a:p>
          <a:p>
            <a:r>
              <a:rPr lang="en-US" dirty="0"/>
              <a:t>Calling a function</a:t>
            </a:r>
          </a:p>
          <a:p>
            <a:pPr lvl="1"/>
            <a:r>
              <a:rPr lang="en-US" dirty="0"/>
              <a:t>a = </a:t>
            </a:r>
            <a:r>
              <a:rPr lang="en-US" dirty="0" err="1"/>
              <a:t>sumcount</a:t>
            </a:r>
            <a:r>
              <a:rPr lang="en-US" dirty="0"/>
              <a:t>(100)</a:t>
            </a:r>
          </a:p>
          <a:p>
            <a:pPr lvl="1"/>
            <a:endParaRPr lang="en-US" dirty="0"/>
          </a:p>
          <a:p>
            <a:r>
              <a:rPr lang="en-US" dirty="0"/>
              <a:t>A function is just a series of statements that perform some task and return a result</a:t>
            </a:r>
          </a:p>
          <a:p>
            <a:endParaRPr lang="en-US" dirty="0"/>
          </a:p>
        </p:txBody>
      </p:sp>
    </p:spTree>
    <p:extLst>
      <p:ext uri="{BB962C8B-B14F-4D97-AF65-F5344CB8AC3E}">
        <p14:creationId xmlns:p14="http://schemas.microsoft.com/office/powerpoint/2010/main" val="150433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Libraries</a:t>
            </a:r>
          </a:p>
        </p:txBody>
      </p:sp>
      <p:sp>
        <p:nvSpPr>
          <p:cNvPr id="3" name="Content Placeholder 2"/>
          <p:cNvSpPr>
            <a:spLocks noGrp="1"/>
          </p:cNvSpPr>
          <p:nvPr>
            <p:ph idx="1"/>
          </p:nvPr>
        </p:nvSpPr>
        <p:spPr/>
        <p:txBody>
          <a:bodyPr/>
          <a:lstStyle/>
          <a:p>
            <a:r>
              <a:rPr lang="en-US" dirty="0"/>
              <a:t>Python comes with a large standard library</a:t>
            </a:r>
          </a:p>
          <a:p>
            <a:r>
              <a:rPr lang="en-US" dirty="0"/>
              <a:t>Library modules accessed using import</a:t>
            </a:r>
          </a:p>
          <a:p>
            <a:pPr lvl="1"/>
            <a:r>
              <a:rPr lang="en-US" dirty="0"/>
              <a:t>import math</a:t>
            </a:r>
          </a:p>
          <a:p>
            <a:pPr lvl="1"/>
            <a:r>
              <a:rPr lang="en-US" dirty="0"/>
              <a:t>x = </a:t>
            </a:r>
            <a:r>
              <a:rPr lang="en-US" dirty="0" err="1"/>
              <a:t>math.sqrt</a:t>
            </a:r>
            <a:r>
              <a:rPr lang="en-US" dirty="0"/>
              <a:t>(10)</a:t>
            </a:r>
          </a:p>
          <a:p>
            <a:pPr lvl="1"/>
            <a:r>
              <a:rPr lang="en-US" dirty="0"/>
              <a:t>import </a:t>
            </a:r>
            <a:r>
              <a:rPr lang="en-US" dirty="0" err="1"/>
              <a:t>urllib</a:t>
            </a:r>
            <a:endParaRPr lang="en-US" dirty="0"/>
          </a:p>
          <a:p>
            <a:pPr lvl="1"/>
            <a:r>
              <a:rPr lang="en-US" dirty="0"/>
              <a:t>u = </a:t>
            </a:r>
            <a:r>
              <a:rPr lang="en-US" dirty="0" err="1"/>
              <a:t>urllib.urlopen</a:t>
            </a:r>
            <a:r>
              <a:rPr lang="en-US" dirty="0"/>
              <a:t>("http://</a:t>
            </a:r>
            <a:r>
              <a:rPr lang="en-US" dirty="0" err="1"/>
              <a:t>www.python.org</a:t>
            </a:r>
            <a:r>
              <a:rPr lang="en-US" dirty="0"/>
              <a:t>/</a:t>
            </a:r>
            <a:r>
              <a:rPr lang="en-US" dirty="0" err="1"/>
              <a:t>index.html</a:t>
            </a:r>
            <a:r>
              <a:rPr lang="en-US" dirty="0"/>
              <a:t>")</a:t>
            </a:r>
          </a:p>
          <a:p>
            <a:pPr lvl="1"/>
            <a:r>
              <a:rPr lang="en-US" dirty="0"/>
              <a:t>data = </a:t>
            </a:r>
            <a:r>
              <a:rPr lang="en-US" dirty="0" err="1"/>
              <a:t>u.read</a:t>
            </a:r>
            <a:r>
              <a:rPr lang="en-US" dirty="0"/>
              <a:t>()</a:t>
            </a:r>
          </a:p>
          <a:p>
            <a:endParaRPr lang="en-US" dirty="0"/>
          </a:p>
        </p:txBody>
      </p:sp>
    </p:spTree>
    <p:extLst>
      <p:ext uri="{BB962C8B-B14F-4D97-AF65-F5344CB8AC3E}">
        <p14:creationId xmlns:p14="http://schemas.microsoft.com/office/powerpoint/2010/main" val="1634355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dir</a:t>
            </a:r>
            <a:r>
              <a:rPr lang="en-US" dirty="0"/>
              <a:t>() Function</a:t>
            </a:r>
          </a:p>
        </p:txBody>
      </p:sp>
      <p:sp>
        <p:nvSpPr>
          <p:cNvPr id="3" name="Content Placeholder 2"/>
          <p:cNvSpPr>
            <a:spLocks noGrp="1"/>
          </p:cNvSpPr>
          <p:nvPr>
            <p:ph idx="1"/>
          </p:nvPr>
        </p:nvSpPr>
        <p:spPr/>
        <p:txBody>
          <a:bodyPr/>
          <a:lstStyle/>
          <a:p>
            <a:r>
              <a:rPr lang="en-US" dirty="0" err="1"/>
              <a:t>dir</a:t>
            </a:r>
            <a:r>
              <a:rPr lang="en-US" dirty="0"/>
              <a:t>(module) returns all names in a library</a:t>
            </a:r>
          </a:p>
          <a:p>
            <a:pPr lvl="1"/>
            <a:r>
              <a:rPr lang="en-US" dirty="0"/>
              <a:t>Useful for exploring library contents</a:t>
            </a:r>
          </a:p>
          <a:p>
            <a:pPr lvl="1"/>
            <a:endParaRPr lang="en-US" dirty="0"/>
          </a:p>
        </p:txBody>
      </p:sp>
      <p:pic>
        <p:nvPicPr>
          <p:cNvPr id="5" name="Picture 4"/>
          <p:cNvPicPr>
            <a:picLocks noChangeAspect="1"/>
          </p:cNvPicPr>
          <p:nvPr/>
        </p:nvPicPr>
        <p:blipFill>
          <a:blip r:embed="rId2"/>
          <a:stretch>
            <a:fillRect/>
          </a:stretch>
        </p:blipFill>
        <p:spPr>
          <a:xfrm>
            <a:off x="852569" y="2421893"/>
            <a:ext cx="7315200" cy="3873500"/>
          </a:xfrm>
          <a:prstGeom prst="rect">
            <a:avLst/>
          </a:prstGeom>
        </p:spPr>
      </p:pic>
    </p:spTree>
    <p:extLst>
      <p:ext uri="{BB962C8B-B14F-4D97-AF65-F5344CB8AC3E}">
        <p14:creationId xmlns:p14="http://schemas.microsoft.com/office/powerpoint/2010/main" val="750724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Back to the Palindrome problem</a:t>
            </a:r>
          </a:p>
        </p:txBody>
      </p:sp>
      <p:sp>
        <p:nvSpPr>
          <p:cNvPr id="3" name="Content Placeholder 2"/>
          <p:cNvSpPr>
            <a:spLocks noGrp="1"/>
          </p:cNvSpPr>
          <p:nvPr>
            <p:ph idx="1"/>
          </p:nvPr>
        </p:nvSpPr>
        <p:spPr/>
        <p:txBody>
          <a:bodyPr/>
          <a:lstStyle/>
          <a:p>
            <a:r>
              <a:rPr lang="en-US" dirty="0"/>
              <a:t>A palindromic number reads the same both ways. The largest palindrome made from the product of two 2-digit numbers is 9009 = 91 × 99.</a:t>
            </a:r>
          </a:p>
          <a:p>
            <a:r>
              <a:rPr lang="en-US" dirty="0"/>
              <a:t>Find the largest palindrome made from the product of two 3-digit numbers.</a:t>
            </a:r>
          </a:p>
          <a:p>
            <a:endParaRPr lang="en-US" dirty="0"/>
          </a:p>
        </p:txBody>
      </p:sp>
    </p:spTree>
    <p:extLst>
      <p:ext uri="{BB962C8B-B14F-4D97-AF65-F5344CB8AC3E}">
        <p14:creationId xmlns:p14="http://schemas.microsoft.com/office/powerpoint/2010/main" val="1528031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Python 102 </a:t>
            </a:r>
          </a:p>
        </p:txBody>
      </p:sp>
      <p:sp>
        <p:nvSpPr>
          <p:cNvPr id="3" name="Content Placeholder 2"/>
          <p:cNvSpPr>
            <a:spLocks noGrp="1"/>
          </p:cNvSpPr>
          <p:nvPr>
            <p:ph idx="1"/>
          </p:nvPr>
        </p:nvSpPr>
        <p:spPr/>
        <p:txBody>
          <a:bodyPr/>
          <a:lstStyle/>
          <a:p>
            <a:r>
              <a:rPr lang="en-US" dirty="0"/>
              <a:t>In this section, we look at how Python programmers represent and work with data</a:t>
            </a:r>
          </a:p>
          <a:p>
            <a:endParaRPr lang="en-US" dirty="0"/>
          </a:p>
          <a:p>
            <a:r>
              <a:rPr lang="en-US" dirty="0"/>
              <a:t>Common programming idioms</a:t>
            </a:r>
          </a:p>
          <a:p>
            <a:endParaRPr lang="en-US" dirty="0"/>
          </a:p>
          <a:p>
            <a:r>
              <a:rPr lang="en-US" dirty="0"/>
              <a:t>How to (not) shoot yourself in the foot</a:t>
            </a:r>
          </a:p>
          <a:p>
            <a:endParaRPr lang="en-US" dirty="0"/>
          </a:p>
          <a:p>
            <a:r>
              <a:rPr lang="en-US" dirty="0"/>
              <a:t>Few last basics to cover</a:t>
            </a:r>
          </a:p>
          <a:p>
            <a:endParaRPr lang="en-US" dirty="0"/>
          </a:p>
        </p:txBody>
      </p:sp>
    </p:spTree>
    <p:extLst>
      <p:ext uri="{BB962C8B-B14F-4D97-AF65-F5344CB8AC3E}">
        <p14:creationId xmlns:p14="http://schemas.microsoft.com/office/powerpoint/2010/main" val="675373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Data Structures</a:t>
            </a:r>
          </a:p>
        </p:txBody>
      </p:sp>
      <p:sp>
        <p:nvSpPr>
          <p:cNvPr id="3" name="Content Placeholder 2"/>
          <p:cNvSpPr>
            <a:spLocks noGrp="1"/>
          </p:cNvSpPr>
          <p:nvPr>
            <p:ph idx="1"/>
          </p:nvPr>
        </p:nvSpPr>
        <p:spPr/>
        <p:txBody>
          <a:bodyPr/>
          <a:lstStyle/>
          <a:p>
            <a:r>
              <a:rPr lang="en-US" dirty="0"/>
              <a:t>Real world applications have more complex data</a:t>
            </a:r>
          </a:p>
          <a:p>
            <a:endParaRPr lang="en-US" dirty="0"/>
          </a:p>
          <a:p>
            <a:r>
              <a:rPr lang="en-US" dirty="0"/>
              <a:t>Typically objects with multiple parts</a:t>
            </a:r>
          </a:p>
          <a:p>
            <a:pPr lvl="1"/>
            <a:r>
              <a:rPr lang="en-US" dirty="0"/>
              <a:t>Descriptors (string)</a:t>
            </a:r>
          </a:p>
          <a:p>
            <a:pPr lvl="1"/>
            <a:r>
              <a:rPr lang="en-US" dirty="0"/>
              <a:t>Data (float)</a:t>
            </a:r>
          </a:p>
          <a:p>
            <a:pPr lvl="1"/>
            <a:r>
              <a:rPr lang="en-US" dirty="0"/>
              <a:t>Metadata (strings, integers)</a:t>
            </a:r>
          </a:p>
        </p:txBody>
      </p:sp>
    </p:spTree>
    <p:extLst>
      <p:ext uri="{BB962C8B-B14F-4D97-AF65-F5344CB8AC3E}">
        <p14:creationId xmlns:p14="http://schemas.microsoft.com/office/powerpoint/2010/main" val="1544550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Tuples</a:t>
            </a:r>
          </a:p>
        </p:txBody>
      </p:sp>
      <p:sp>
        <p:nvSpPr>
          <p:cNvPr id="3" name="Content Placeholder 2"/>
          <p:cNvSpPr>
            <a:spLocks noGrp="1"/>
          </p:cNvSpPr>
          <p:nvPr>
            <p:ph idx="1"/>
          </p:nvPr>
        </p:nvSpPr>
        <p:spPr>
          <a:xfrm>
            <a:off x="272760" y="1143000"/>
            <a:ext cx="8642640" cy="4195415"/>
          </a:xfrm>
        </p:spPr>
        <p:txBody>
          <a:bodyPr/>
          <a:lstStyle/>
          <a:p>
            <a:r>
              <a:rPr lang="en-US" dirty="0"/>
              <a:t>Immutable!</a:t>
            </a:r>
          </a:p>
          <a:p>
            <a:endParaRPr lang="en-US" dirty="0"/>
          </a:p>
          <a:p>
            <a:r>
              <a:rPr lang="en-US" dirty="0"/>
              <a:t>A collection of values grouped together</a:t>
            </a:r>
          </a:p>
          <a:p>
            <a:pPr lvl="1"/>
            <a:r>
              <a:rPr lang="en-US" dirty="0" err="1"/>
              <a:t>tup</a:t>
            </a:r>
            <a:r>
              <a:rPr lang="en-US" dirty="0"/>
              <a:t> = (’Mayfield Av', 35, 37830.1)</a:t>
            </a:r>
          </a:p>
          <a:p>
            <a:pPr lvl="1"/>
            <a:endParaRPr lang="en-US" dirty="0"/>
          </a:p>
          <a:p>
            <a:r>
              <a:rPr lang="en-US" dirty="0"/>
              <a:t>Sometimes the () are omitted in syntax</a:t>
            </a:r>
          </a:p>
          <a:p>
            <a:pPr lvl="1"/>
            <a:r>
              <a:rPr lang="en-US" dirty="0" err="1"/>
              <a:t>tup</a:t>
            </a:r>
            <a:r>
              <a:rPr lang="en-US" dirty="0"/>
              <a:t> = ’Mayfield Av', 35, 37830.1</a:t>
            </a:r>
          </a:p>
          <a:p>
            <a:pPr lvl="1"/>
            <a:endParaRPr lang="en-US" dirty="0"/>
          </a:p>
          <a:p>
            <a:r>
              <a:rPr lang="en-US" dirty="0"/>
              <a:t>Special cases (0-tuple, 1-tuple)</a:t>
            </a:r>
          </a:p>
          <a:p>
            <a:pPr lvl="1"/>
            <a:r>
              <a:rPr lang="en-US" dirty="0" err="1"/>
              <a:t>emt</a:t>
            </a:r>
            <a:r>
              <a:rPr lang="en-US" dirty="0"/>
              <a:t> = () # An empty tuple</a:t>
            </a:r>
          </a:p>
          <a:p>
            <a:pPr lvl="1"/>
            <a:r>
              <a:rPr lang="en-US" dirty="0"/>
              <a:t>e = (Hemingway',) # A 1-item tuple</a:t>
            </a:r>
          </a:p>
          <a:p>
            <a:endParaRPr lang="en-US" dirty="0"/>
          </a:p>
        </p:txBody>
      </p:sp>
    </p:spTree>
    <p:extLst>
      <p:ext uri="{BB962C8B-B14F-4D97-AF65-F5344CB8AC3E}">
        <p14:creationId xmlns:p14="http://schemas.microsoft.com/office/powerpoint/2010/main" val="470819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Tuple Comments</a:t>
            </a:r>
          </a:p>
        </p:txBody>
      </p:sp>
      <p:sp>
        <p:nvSpPr>
          <p:cNvPr id="3" name="Content Placeholder 2"/>
          <p:cNvSpPr>
            <a:spLocks noGrp="1"/>
          </p:cNvSpPr>
          <p:nvPr>
            <p:ph idx="1"/>
          </p:nvPr>
        </p:nvSpPr>
        <p:spPr/>
        <p:txBody>
          <a:bodyPr/>
          <a:lstStyle/>
          <a:p>
            <a:r>
              <a:rPr lang="en-US" dirty="0"/>
              <a:t>Are they just a read-only list?</a:t>
            </a:r>
          </a:p>
          <a:p>
            <a:r>
              <a:rPr lang="en-US" dirty="0"/>
              <a:t>Tuples are most often used for a </a:t>
            </a:r>
            <a:r>
              <a:rPr lang="en-US" i="1" dirty="0"/>
              <a:t>single record </a:t>
            </a:r>
            <a:r>
              <a:rPr lang="en-US" dirty="0"/>
              <a:t>consisting of multiple parts (think a row record in a database)</a:t>
            </a:r>
          </a:p>
          <a:p>
            <a:r>
              <a:rPr lang="en-US" dirty="0"/>
              <a:t>Whereas Lists are usually a collection of distinct terms (typically all of the same type)</a:t>
            </a:r>
          </a:p>
          <a:p>
            <a:r>
              <a:rPr lang="en-US" dirty="0"/>
              <a:t>Tuples are focused on packing and unpacking data, not storing distinct items in a list</a:t>
            </a:r>
          </a:p>
          <a:p>
            <a:r>
              <a:rPr lang="en-US" dirty="0"/>
              <a:t>The tuple is then easy to pass around to other parts of a program as a single object</a:t>
            </a:r>
          </a:p>
          <a:p>
            <a:endParaRPr lang="en-US" dirty="0"/>
          </a:p>
          <a:p>
            <a:endParaRPr lang="en-US" b="1" dirty="0"/>
          </a:p>
          <a:p>
            <a:endParaRPr lang="en-US" dirty="0"/>
          </a:p>
        </p:txBody>
      </p:sp>
    </p:spTree>
    <p:extLst>
      <p:ext uri="{BB962C8B-B14F-4D97-AF65-F5344CB8AC3E}">
        <p14:creationId xmlns:p14="http://schemas.microsoft.com/office/powerpoint/2010/main" val="1728589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Tuple Comments</a:t>
            </a:r>
          </a:p>
        </p:txBody>
      </p:sp>
      <p:sp>
        <p:nvSpPr>
          <p:cNvPr id="3" name="Content Placeholder 2"/>
          <p:cNvSpPr>
            <a:spLocks noGrp="1"/>
          </p:cNvSpPr>
          <p:nvPr>
            <p:ph idx="1"/>
          </p:nvPr>
        </p:nvSpPr>
        <p:spPr/>
        <p:txBody>
          <a:bodyPr/>
          <a:lstStyle/>
          <a:p>
            <a:r>
              <a:rPr lang="en-US" dirty="0"/>
              <a:t>To use the tuple elsewhere, you typically unpack its parts into variables</a:t>
            </a:r>
          </a:p>
          <a:p>
            <a:endParaRPr lang="en-US" dirty="0"/>
          </a:p>
          <a:p>
            <a:r>
              <a:rPr lang="en-US" dirty="0"/>
              <a:t>Unpacking values from a tuple</a:t>
            </a:r>
          </a:p>
          <a:p>
            <a:endParaRPr lang="en-US" dirty="0"/>
          </a:p>
          <a:p>
            <a:pPr lvl="1"/>
            <a:r>
              <a:rPr lang="en-US" dirty="0"/>
              <a:t>address = (4095, 'Powder Mill Rd', 'Beltsville', 'MD', 2070.5)</a:t>
            </a:r>
          </a:p>
          <a:p>
            <a:pPr lvl="1"/>
            <a:r>
              <a:rPr lang="en-US" dirty="0" err="1"/>
              <a:t>num</a:t>
            </a:r>
            <a:r>
              <a:rPr lang="en-US" dirty="0"/>
              <a:t>, road, city, state, </a:t>
            </a:r>
            <a:r>
              <a:rPr lang="en-US" dirty="0" err="1"/>
              <a:t>zipcode</a:t>
            </a:r>
            <a:r>
              <a:rPr lang="en-US" dirty="0"/>
              <a:t> = </a:t>
            </a:r>
            <a:r>
              <a:rPr lang="en-US" dirty="0" err="1"/>
              <a:t>adress</a:t>
            </a:r>
            <a:endParaRPr lang="en-US" dirty="0"/>
          </a:p>
          <a:p>
            <a:endParaRPr lang="en-US" dirty="0"/>
          </a:p>
          <a:p>
            <a:r>
              <a:rPr lang="en-US" dirty="0"/>
              <a:t>Note: Again, the () syntax is sometimes omitted</a:t>
            </a:r>
          </a:p>
          <a:p>
            <a:endParaRPr lang="en-US" dirty="0"/>
          </a:p>
        </p:txBody>
      </p:sp>
    </p:spTree>
    <p:extLst>
      <p:ext uri="{BB962C8B-B14F-4D97-AF65-F5344CB8AC3E}">
        <p14:creationId xmlns:p14="http://schemas.microsoft.com/office/powerpoint/2010/main" val="12411346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Dictionaries</a:t>
            </a:r>
          </a:p>
        </p:txBody>
      </p:sp>
      <p:sp>
        <p:nvSpPr>
          <p:cNvPr id="3" name="Content Placeholder 2"/>
          <p:cNvSpPr>
            <a:spLocks noGrp="1"/>
          </p:cNvSpPr>
          <p:nvPr>
            <p:ph idx="1"/>
          </p:nvPr>
        </p:nvSpPr>
        <p:spPr>
          <a:xfrm>
            <a:off x="201168" y="990600"/>
            <a:ext cx="8642640" cy="5715000"/>
          </a:xfrm>
        </p:spPr>
        <p:txBody>
          <a:bodyPr/>
          <a:lstStyle/>
          <a:p>
            <a:r>
              <a:rPr lang="en-US" sz="2400" dirty="0"/>
              <a:t>A hash table or associative array</a:t>
            </a:r>
          </a:p>
          <a:p>
            <a:r>
              <a:rPr lang="en-US" sz="2400" dirty="0"/>
              <a:t>A collection of values indexed by "keys”</a:t>
            </a:r>
          </a:p>
          <a:p>
            <a:r>
              <a:rPr lang="en-US" sz="2400" dirty="0"/>
              <a:t>The keys serve as field names</a:t>
            </a:r>
          </a:p>
          <a:p>
            <a:r>
              <a:rPr lang="en-US" sz="2400" dirty="0"/>
              <a:t>Example:</a:t>
            </a:r>
          </a:p>
          <a:p>
            <a:pPr lvl="1"/>
            <a:r>
              <a:rPr lang="en-US" sz="2000" dirty="0" err="1"/>
              <a:t>dic</a:t>
            </a:r>
            <a:r>
              <a:rPr lang="en-US" sz="2000" dirty="0"/>
              <a:t> = {'number':4095, '</a:t>
            </a:r>
            <a:r>
              <a:rPr lang="en-US" sz="2000" dirty="0" err="1"/>
              <a:t>road':'Powder</a:t>
            </a:r>
            <a:r>
              <a:rPr lang="en-US" sz="2000" dirty="0"/>
              <a:t> Mill Rd', '</a:t>
            </a:r>
            <a:r>
              <a:rPr lang="en-US" sz="2000" dirty="0" err="1"/>
              <a:t>city':'Beltsville</a:t>
            </a:r>
            <a:r>
              <a:rPr lang="en-US" sz="2000" dirty="0"/>
              <a:t>',        '</a:t>
            </a:r>
            <a:r>
              <a:rPr lang="en-US" sz="2000" dirty="0" err="1"/>
              <a:t>state':'MD</a:t>
            </a:r>
            <a:r>
              <a:rPr lang="en-US" sz="2000" dirty="0"/>
              <a:t>', 'zip':20705.1111}</a:t>
            </a:r>
          </a:p>
          <a:p>
            <a:r>
              <a:rPr lang="en-US" sz="2400" dirty="0"/>
              <a:t>Dictionaries are useful </a:t>
            </a:r>
          </a:p>
          <a:p>
            <a:pPr lvl="1"/>
            <a:r>
              <a:rPr lang="en-US" sz="2000" dirty="0"/>
              <a:t>When there are many different values</a:t>
            </a:r>
          </a:p>
          <a:p>
            <a:pPr lvl="1"/>
            <a:r>
              <a:rPr lang="en-US" sz="2000" dirty="0"/>
              <a:t>The values will be modified/manipulated</a:t>
            </a:r>
          </a:p>
          <a:p>
            <a:r>
              <a:rPr lang="en-US" sz="2400" dirty="0"/>
              <a:t>You also get better code clarity</a:t>
            </a:r>
          </a:p>
          <a:p>
            <a:pPr lvl="1"/>
            <a:r>
              <a:rPr lang="en-US" sz="2000" dirty="0" err="1"/>
              <a:t>dic</a:t>
            </a:r>
            <a:r>
              <a:rPr lang="en-US" sz="2000" dirty="0"/>
              <a:t>[‘number’] vs </a:t>
            </a:r>
            <a:r>
              <a:rPr lang="en-US" sz="2000" dirty="0" err="1"/>
              <a:t>dic</a:t>
            </a:r>
            <a:r>
              <a:rPr lang="en-US" sz="2000" dirty="0"/>
              <a:t>[0]</a:t>
            </a:r>
          </a:p>
        </p:txBody>
      </p:sp>
    </p:spTree>
    <p:extLst>
      <p:ext uri="{BB962C8B-B14F-4D97-AF65-F5344CB8AC3E}">
        <p14:creationId xmlns:p14="http://schemas.microsoft.com/office/powerpoint/2010/main" val="124215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Spyder</a:t>
            </a:r>
            <a:endParaRPr lang="en-US" dirty="0"/>
          </a:p>
        </p:txBody>
      </p:sp>
      <p:sp>
        <p:nvSpPr>
          <p:cNvPr id="3" name="Content Placeholder 2"/>
          <p:cNvSpPr>
            <a:spLocks noGrp="1"/>
          </p:cNvSpPr>
          <p:nvPr>
            <p:ph idx="1"/>
          </p:nvPr>
        </p:nvSpPr>
        <p:spPr>
          <a:xfrm>
            <a:off x="201168" y="1219200"/>
            <a:ext cx="8942832" cy="4800600"/>
          </a:xfrm>
        </p:spPr>
        <p:txBody>
          <a:bodyPr/>
          <a:lstStyle/>
          <a:p>
            <a:r>
              <a:rPr lang="en-US" sz="2000" dirty="0" err="1"/>
              <a:t>Spyder</a:t>
            </a:r>
            <a:r>
              <a:rPr lang="en-US" sz="2000" dirty="0"/>
              <a:t> is an integrated development environment that runs on all major platforms</a:t>
            </a:r>
          </a:p>
          <a:p>
            <a:r>
              <a:rPr lang="en-US" sz="2000" dirty="0" err="1"/>
              <a:t>Builtin</a:t>
            </a:r>
            <a:r>
              <a:rPr lang="en-US" sz="2000" dirty="0"/>
              <a:t> console, </a:t>
            </a:r>
            <a:r>
              <a:rPr lang="en-US" sz="2000" dirty="0" err="1"/>
              <a:t>IPython</a:t>
            </a:r>
            <a:r>
              <a:rPr lang="en-US" sz="2000" dirty="0"/>
              <a:t>, and debugger</a:t>
            </a:r>
          </a:p>
          <a:p>
            <a:r>
              <a:rPr lang="en-US" sz="2000" dirty="0"/>
              <a:t>On Windows: C:\Anaconda\Scripts&gt;spyder.bat</a:t>
            </a:r>
          </a:p>
          <a:p>
            <a:r>
              <a:rPr lang="en-US" sz="2000" dirty="0"/>
              <a:t>On Mac: $ </a:t>
            </a:r>
            <a:r>
              <a:rPr lang="en-US" sz="2000" dirty="0" err="1"/>
              <a:t>spyder</a:t>
            </a:r>
            <a:endParaRPr lang="en-US" sz="2000" dirty="0"/>
          </a:p>
          <a:p>
            <a:r>
              <a:rPr lang="en-US" sz="2000" dirty="0"/>
              <a:t>Some IDE alternatives</a:t>
            </a:r>
          </a:p>
          <a:p>
            <a:pPr lvl="1"/>
            <a:r>
              <a:rPr lang="en-US" sz="1600" dirty="0"/>
              <a:t>IDLE</a:t>
            </a:r>
          </a:p>
          <a:p>
            <a:pPr lvl="1"/>
            <a:r>
              <a:rPr lang="en-US" sz="1600" dirty="0" err="1"/>
              <a:t>PyCharm</a:t>
            </a:r>
            <a:endParaRPr lang="en-US" sz="1600" dirty="0"/>
          </a:p>
          <a:p>
            <a:pPr lvl="1"/>
            <a:r>
              <a:rPr lang="en-US" sz="1600" dirty="0" err="1"/>
              <a:t>PyScripter</a:t>
            </a:r>
            <a:endParaRPr lang="en-US" sz="1600" dirty="0"/>
          </a:p>
          <a:p>
            <a:pPr lvl="1"/>
            <a:r>
              <a:rPr lang="en-US" sz="1600" dirty="0"/>
              <a:t>Komodo Edit</a:t>
            </a:r>
          </a:p>
          <a:p>
            <a:pPr lvl="1"/>
            <a:r>
              <a:rPr lang="en-US" sz="1600" dirty="0"/>
              <a:t>Eclipse with </a:t>
            </a:r>
            <a:r>
              <a:rPr lang="en-US" sz="1600" dirty="0" err="1"/>
              <a:t>Pydev</a:t>
            </a:r>
            <a:endParaRPr lang="en-US" sz="1600" dirty="0"/>
          </a:p>
          <a:p>
            <a:pPr lvl="1"/>
            <a:r>
              <a:rPr lang="en-US" sz="1600" dirty="0"/>
              <a:t>Wing IDE</a:t>
            </a:r>
          </a:p>
          <a:p>
            <a:pPr lvl="1"/>
            <a:r>
              <a:rPr lang="en-US" sz="1600" dirty="0"/>
              <a:t>IEP (Python3-based)</a:t>
            </a:r>
          </a:p>
          <a:p>
            <a:endParaRPr lang="en-US" sz="2000" dirty="0"/>
          </a:p>
          <a:p>
            <a:endParaRPr lang="en-US" sz="2000" dirty="0"/>
          </a:p>
        </p:txBody>
      </p:sp>
    </p:spTree>
    <p:extLst>
      <p:ext uri="{BB962C8B-B14F-4D97-AF65-F5344CB8AC3E}">
        <p14:creationId xmlns:p14="http://schemas.microsoft.com/office/powerpoint/2010/main" val="3731692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Dictionaries</a:t>
            </a:r>
          </a:p>
        </p:txBody>
      </p:sp>
      <p:sp>
        <p:nvSpPr>
          <p:cNvPr id="3" name="Content Placeholder 2"/>
          <p:cNvSpPr>
            <a:spLocks noGrp="1"/>
          </p:cNvSpPr>
          <p:nvPr>
            <p:ph idx="1"/>
          </p:nvPr>
        </p:nvSpPr>
        <p:spPr/>
        <p:txBody>
          <a:bodyPr/>
          <a:lstStyle/>
          <a:p>
            <a:r>
              <a:rPr lang="en-US" dirty="0"/>
              <a:t>The order of items (keys) in a dictionary is arbitrary</a:t>
            </a:r>
          </a:p>
          <a:p>
            <a:endParaRPr lang="en-US" dirty="0"/>
          </a:p>
          <a:p>
            <a:r>
              <a:rPr lang="en-US" dirty="0"/>
              <a:t>Can not have duplicate keys </a:t>
            </a:r>
            <a:r>
              <a:rPr lang="en-US" dirty="0">
                <a:sym typeface="Wingdings"/>
              </a:rPr>
              <a:t></a:t>
            </a:r>
          </a:p>
          <a:p>
            <a:pPr lvl="1"/>
            <a:r>
              <a:rPr lang="en-US" dirty="0">
                <a:sym typeface="Wingdings"/>
              </a:rPr>
              <a:t>But! Value pairs can be lists</a:t>
            </a:r>
            <a:endParaRPr lang="en-US" dirty="0"/>
          </a:p>
          <a:p>
            <a:endParaRPr lang="en-US" dirty="0"/>
          </a:p>
          <a:p>
            <a:r>
              <a:rPr lang="en-US" dirty="0"/>
              <a:t>If you want them in a particular order, you have to create that order</a:t>
            </a:r>
          </a:p>
        </p:txBody>
      </p:sp>
    </p:spTree>
    <p:extLst>
      <p:ext uri="{BB962C8B-B14F-4D97-AF65-F5344CB8AC3E}">
        <p14:creationId xmlns:p14="http://schemas.microsoft.com/office/powerpoint/2010/main" val="1219863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Containers</a:t>
            </a:r>
          </a:p>
        </p:txBody>
      </p:sp>
      <p:sp>
        <p:nvSpPr>
          <p:cNvPr id="3" name="Content Placeholder 2"/>
          <p:cNvSpPr>
            <a:spLocks noGrp="1"/>
          </p:cNvSpPr>
          <p:nvPr>
            <p:ph idx="1"/>
          </p:nvPr>
        </p:nvSpPr>
        <p:spPr/>
        <p:txBody>
          <a:bodyPr/>
          <a:lstStyle/>
          <a:p>
            <a:r>
              <a:rPr lang="en-US" dirty="0"/>
              <a:t>Programs often have to work many objects</a:t>
            </a:r>
          </a:p>
          <a:p>
            <a:pPr lvl="1"/>
            <a:r>
              <a:rPr lang="en-US" dirty="0"/>
              <a:t>Numerical scientific data</a:t>
            </a:r>
          </a:p>
          <a:p>
            <a:pPr lvl="1"/>
            <a:r>
              <a:rPr lang="en-US" dirty="0"/>
              <a:t>Mixed hyperspectral marked up data</a:t>
            </a:r>
          </a:p>
          <a:p>
            <a:r>
              <a:rPr lang="en-US" dirty="0"/>
              <a:t>Three choices:</a:t>
            </a:r>
          </a:p>
          <a:p>
            <a:pPr lvl="1"/>
            <a:r>
              <a:rPr lang="en-US" dirty="0"/>
              <a:t>Lists (ordered data)</a:t>
            </a:r>
          </a:p>
          <a:p>
            <a:pPr lvl="1"/>
            <a:r>
              <a:rPr lang="en-US" dirty="0"/>
              <a:t>Dictionaries (unordered data)</a:t>
            </a:r>
          </a:p>
          <a:p>
            <a:pPr lvl="1"/>
            <a:r>
              <a:rPr lang="en-US" dirty="0"/>
              <a:t>Sets (unordered collection)</a:t>
            </a:r>
          </a:p>
          <a:p>
            <a:endParaRPr lang="en-US" dirty="0"/>
          </a:p>
        </p:txBody>
      </p:sp>
    </p:spTree>
    <p:extLst>
      <p:ext uri="{BB962C8B-B14F-4D97-AF65-F5344CB8AC3E}">
        <p14:creationId xmlns:p14="http://schemas.microsoft.com/office/powerpoint/2010/main" val="220996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Lists as a container</a:t>
            </a:r>
          </a:p>
        </p:txBody>
      </p:sp>
      <p:sp>
        <p:nvSpPr>
          <p:cNvPr id="3" name="Content Placeholder 2"/>
          <p:cNvSpPr>
            <a:spLocks noGrp="1"/>
          </p:cNvSpPr>
          <p:nvPr>
            <p:ph idx="1"/>
          </p:nvPr>
        </p:nvSpPr>
        <p:spPr/>
        <p:txBody>
          <a:bodyPr/>
          <a:lstStyle/>
          <a:p>
            <a:r>
              <a:rPr lang="en-US" dirty="0"/>
              <a:t>Use a list when the order of data matters</a:t>
            </a:r>
          </a:p>
          <a:p>
            <a:endParaRPr lang="en-US" dirty="0"/>
          </a:p>
          <a:p>
            <a:r>
              <a:rPr lang="en-US" dirty="0"/>
              <a:t>Lists can hold any kind of object</a:t>
            </a:r>
          </a:p>
          <a:p>
            <a:endParaRPr lang="en-US" dirty="0"/>
          </a:p>
          <a:p>
            <a:r>
              <a:rPr lang="en-US" dirty="0"/>
              <a:t>Example: A list of tuples</a:t>
            </a:r>
          </a:p>
          <a:p>
            <a:pPr lvl="1"/>
            <a:r>
              <a:rPr lang="tr-TR" dirty="0" err="1"/>
              <a:t>censor_data</a:t>
            </a:r>
            <a:r>
              <a:rPr lang="tr-TR" dirty="0"/>
              <a:t> = [('</a:t>
            </a:r>
            <a:r>
              <a:rPr lang="tr-TR" dirty="0" err="1"/>
              <a:t>Beltville</a:t>
            </a:r>
            <a:r>
              <a:rPr lang="tr-TR" dirty="0"/>
              <a:t>', 148709, 67),               					('</a:t>
            </a:r>
            <a:r>
              <a:rPr lang="tr-TR" dirty="0" err="1"/>
              <a:t>Muscatine</a:t>
            </a:r>
            <a:r>
              <a:rPr lang="tr-TR" dirty="0"/>
              <a:t>', 34087, 187),</a:t>
            </a:r>
          </a:p>
          <a:p>
            <a:pPr lvl="1"/>
            <a:r>
              <a:rPr lang="tr-TR" dirty="0"/>
              <a:t>                         ('</a:t>
            </a:r>
            <a:r>
              <a:rPr lang="tr-TR" dirty="0" err="1"/>
              <a:t>Oak</a:t>
            </a:r>
            <a:r>
              <a:rPr lang="tr-TR" dirty="0"/>
              <a:t> </a:t>
            </a:r>
            <a:r>
              <a:rPr lang="tr-TR" dirty="0" err="1"/>
              <a:t>Ridge</a:t>
            </a:r>
            <a:r>
              <a:rPr lang="tr-TR" dirty="0"/>
              <a:t>', 62492, 246)]</a:t>
            </a:r>
            <a:endParaRPr lang="en-US" dirty="0"/>
          </a:p>
          <a:p>
            <a:endParaRPr lang="en-US" dirty="0"/>
          </a:p>
        </p:txBody>
      </p:sp>
    </p:spTree>
    <p:extLst>
      <p:ext uri="{BB962C8B-B14F-4D97-AF65-F5344CB8AC3E}">
        <p14:creationId xmlns:p14="http://schemas.microsoft.com/office/powerpoint/2010/main" val="1281016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Dictionaries as a container</a:t>
            </a:r>
          </a:p>
        </p:txBody>
      </p:sp>
      <p:sp>
        <p:nvSpPr>
          <p:cNvPr id="3" name="Content Placeholder 2"/>
          <p:cNvSpPr>
            <a:spLocks noGrp="1"/>
          </p:cNvSpPr>
          <p:nvPr>
            <p:ph idx="1"/>
          </p:nvPr>
        </p:nvSpPr>
        <p:spPr/>
        <p:txBody>
          <a:bodyPr/>
          <a:lstStyle/>
          <a:p>
            <a:r>
              <a:rPr lang="en-US" dirty="0"/>
              <a:t>Dictionaries are useful if you want fast random lookups (by key name)</a:t>
            </a:r>
          </a:p>
          <a:p>
            <a:r>
              <a:rPr lang="en-US" dirty="0"/>
              <a:t>Example: A dictionary of measurement runs</a:t>
            </a:r>
          </a:p>
          <a:p>
            <a:pPr lvl="1"/>
            <a:r>
              <a:rPr lang="en-US" dirty="0"/>
              <a:t>measurements = {'HPLC':97.123                </a:t>
            </a:r>
          </a:p>
          <a:p>
            <a:pPr lvl="1"/>
            <a:r>
              <a:rPr lang="en-US" dirty="0"/>
              <a:t>                              'GC':98.4                </a:t>
            </a:r>
          </a:p>
          <a:p>
            <a:pPr lvl="1"/>
            <a:r>
              <a:rPr lang="en-US" dirty="0"/>
              <a:t>                              'LC':97.1}</a:t>
            </a:r>
          </a:p>
          <a:p>
            <a:pPr lvl="0">
              <a:buClr>
                <a:srgbClr val="1E7640"/>
              </a:buClr>
            </a:pPr>
            <a:r>
              <a:rPr lang="en-US" dirty="0">
                <a:solidFill>
                  <a:prstClr val="black"/>
                </a:solidFill>
              </a:rPr>
              <a:t>Easy to test existence</a:t>
            </a:r>
          </a:p>
          <a:p>
            <a:pPr lvl="1">
              <a:buClr>
                <a:srgbClr val="1E7640"/>
              </a:buClr>
            </a:pPr>
            <a:r>
              <a:rPr lang="en-US" dirty="0">
                <a:solidFill>
                  <a:prstClr val="black"/>
                </a:solidFill>
              </a:rPr>
              <a:t>if </a:t>
            </a:r>
            <a:r>
              <a:rPr lang="en-US" i="1" dirty="0">
                <a:solidFill>
                  <a:prstClr val="black"/>
                </a:solidFill>
              </a:rPr>
              <a:t>key </a:t>
            </a:r>
            <a:r>
              <a:rPr lang="en-US" dirty="0">
                <a:solidFill>
                  <a:prstClr val="black"/>
                </a:solidFill>
              </a:rPr>
              <a:t>in measurements:</a:t>
            </a:r>
          </a:p>
          <a:p>
            <a:pPr lvl="2">
              <a:buClr>
                <a:srgbClr val="1E7640"/>
              </a:buClr>
            </a:pPr>
            <a:r>
              <a:rPr lang="en-US" dirty="0">
                <a:solidFill>
                  <a:prstClr val="black"/>
                </a:solidFill>
              </a:rPr>
              <a:t>#Do stuff</a:t>
            </a:r>
          </a:p>
          <a:p>
            <a:pPr lvl="2">
              <a:buClr>
                <a:srgbClr val="1E7640"/>
              </a:buClr>
            </a:pPr>
            <a:r>
              <a:rPr lang="en-US" dirty="0">
                <a:solidFill>
                  <a:prstClr val="black"/>
                </a:solidFill>
              </a:rPr>
              <a:t>Else:</a:t>
            </a:r>
          </a:p>
          <a:p>
            <a:pPr lvl="2">
              <a:buClr>
                <a:srgbClr val="1E7640"/>
              </a:buClr>
            </a:pPr>
            <a:r>
              <a:rPr lang="en-US" dirty="0">
                <a:solidFill>
                  <a:prstClr val="black"/>
                </a:solidFill>
              </a:rPr>
              <a:t>#Do other stuff</a:t>
            </a:r>
          </a:p>
          <a:p>
            <a:pPr lvl="1"/>
            <a:endParaRPr lang="en-US" dirty="0"/>
          </a:p>
        </p:txBody>
      </p:sp>
    </p:spTree>
    <p:extLst>
      <p:ext uri="{BB962C8B-B14F-4D97-AF65-F5344CB8AC3E}">
        <p14:creationId xmlns:p14="http://schemas.microsoft.com/office/powerpoint/2010/main" val="1328865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Sets</a:t>
            </a:r>
          </a:p>
        </p:txBody>
      </p:sp>
      <p:sp>
        <p:nvSpPr>
          <p:cNvPr id="3" name="Content Placeholder 2"/>
          <p:cNvSpPr>
            <a:spLocks noGrp="1"/>
          </p:cNvSpPr>
          <p:nvPr>
            <p:ph idx="1"/>
          </p:nvPr>
        </p:nvSpPr>
        <p:spPr>
          <a:xfrm>
            <a:off x="272760" y="1062385"/>
            <a:ext cx="8642640" cy="4195415"/>
          </a:xfrm>
        </p:spPr>
        <p:txBody>
          <a:bodyPr/>
          <a:lstStyle/>
          <a:p>
            <a:r>
              <a:rPr lang="en-US" dirty="0"/>
              <a:t>Sets</a:t>
            </a:r>
          </a:p>
          <a:p>
            <a:pPr lvl="1"/>
            <a:r>
              <a:rPr lang="en-US" dirty="0"/>
              <a:t>techniques = set(['SEM', 'TEM', 'STM', 'STEM'])</a:t>
            </a:r>
          </a:p>
          <a:p>
            <a:pPr lvl="1"/>
            <a:endParaRPr lang="en-US" dirty="0"/>
          </a:p>
          <a:p>
            <a:r>
              <a:rPr lang="en-US" dirty="0"/>
              <a:t>Holds collection of unordered items</a:t>
            </a:r>
          </a:p>
          <a:p>
            <a:endParaRPr lang="en-US" dirty="0"/>
          </a:p>
          <a:p>
            <a:r>
              <a:rPr lang="en-US" dirty="0"/>
              <a:t>No duplicates, BUT supports common set ops</a:t>
            </a:r>
          </a:p>
          <a:p>
            <a:pPr lvl="1"/>
            <a:r>
              <a:rPr lang="en-US" dirty="0"/>
              <a:t>techniques | techniques2 #union</a:t>
            </a:r>
          </a:p>
          <a:p>
            <a:pPr lvl="1"/>
            <a:r>
              <a:rPr lang="en-US" dirty="0"/>
              <a:t>techniques &amp; techniques2 #intersection</a:t>
            </a:r>
          </a:p>
          <a:p>
            <a:pPr lvl="1"/>
            <a:r>
              <a:rPr lang="en-US" dirty="0"/>
              <a:t>techniques - techniques2 #difference</a:t>
            </a:r>
          </a:p>
          <a:p>
            <a:endParaRPr lang="en-US" dirty="0"/>
          </a:p>
          <a:p>
            <a:r>
              <a:rPr lang="en-US" dirty="0"/>
              <a:t>Useful for membership tests</a:t>
            </a:r>
          </a:p>
        </p:txBody>
      </p:sp>
    </p:spTree>
    <p:extLst>
      <p:ext uri="{BB962C8B-B14F-4D97-AF65-F5344CB8AC3E}">
        <p14:creationId xmlns:p14="http://schemas.microsoft.com/office/powerpoint/2010/main" val="407672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Slicing preview (more in </a:t>
            </a:r>
            <a:r>
              <a:rPr lang="en-US" dirty="0" err="1"/>
              <a:t>NumPy</a:t>
            </a:r>
            <a:r>
              <a:rPr lang="en-US" dirty="0"/>
              <a:t>)</a:t>
            </a:r>
          </a:p>
        </p:txBody>
      </p:sp>
      <p:sp>
        <p:nvSpPr>
          <p:cNvPr id="3" name="Content Placeholder 2"/>
          <p:cNvSpPr>
            <a:spLocks noGrp="1"/>
          </p:cNvSpPr>
          <p:nvPr>
            <p:ph idx="1"/>
          </p:nvPr>
        </p:nvSpPr>
        <p:spPr/>
        <p:txBody>
          <a:bodyPr/>
          <a:lstStyle/>
          <a:p>
            <a:r>
              <a:rPr lang="en-US" dirty="0"/>
              <a:t>Slicing operator s[</a:t>
            </a:r>
            <a:r>
              <a:rPr lang="en-US" dirty="0" err="1"/>
              <a:t>start:end</a:t>
            </a:r>
            <a:r>
              <a:rPr lang="en-US" dirty="0"/>
              <a:t>]</a:t>
            </a:r>
          </a:p>
          <a:p>
            <a:endParaRPr lang="en-US" dirty="0"/>
          </a:p>
          <a:p>
            <a:endParaRPr lang="en-US" dirty="0"/>
          </a:p>
          <a:p>
            <a:endParaRPr lang="en-US" dirty="0"/>
          </a:p>
          <a:p>
            <a:endParaRPr lang="en-US" dirty="0"/>
          </a:p>
          <a:p>
            <a:r>
              <a:rPr lang="en-US" dirty="0"/>
              <a:t>Indices must be integers</a:t>
            </a:r>
          </a:p>
          <a:p>
            <a:r>
              <a:rPr lang="en-US" dirty="0"/>
              <a:t>Slides do not include end value</a:t>
            </a:r>
          </a:p>
          <a:p>
            <a:r>
              <a:rPr lang="en-US" dirty="0"/>
              <a:t>If indices are omitted, they default to the beginning or end of the list</a:t>
            </a:r>
          </a:p>
          <a:p>
            <a:endParaRPr lang="en-US" dirty="0"/>
          </a:p>
        </p:txBody>
      </p:sp>
      <p:pic>
        <p:nvPicPr>
          <p:cNvPr id="4" name="Picture 3"/>
          <p:cNvPicPr>
            <a:picLocks noChangeAspect="1"/>
          </p:cNvPicPr>
          <p:nvPr/>
        </p:nvPicPr>
        <p:blipFill>
          <a:blip r:embed="rId2"/>
          <a:stretch>
            <a:fillRect/>
          </a:stretch>
        </p:blipFill>
        <p:spPr>
          <a:xfrm>
            <a:off x="1876425" y="2309498"/>
            <a:ext cx="5391150" cy="1652902"/>
          </a:xfrm>
          <a:prstGeom prst="rect">
            <a:avLst/>
          </a:prstGeom>
        </p:spPr>
      </p:pic>
    </p:spTree>
    <p:extLst>
      <p:ext uri="{BB962C8B-B14F-4D97-AF65-F5344CB8AC3E}">
        <p14:creationId xmlns:p14="http://schemas.microsoft.com/office/powerpoint/2010/main" val="1278487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Slicing with steps</a:t>
            </a:r>
          </a:p>
        </p:txBody>
      </p:sp>
      <p:sp>
        <p:nvSpPr>
          <p:cNvPr id="3" name="Content Placeholder 2"/>
          <p:cNvSpPr>
            <a:spLocks noGrp="1"/>
          </p:cNvSpPr>
          <p:nvPr>
            <p:ph idx="1"/>
          </p:nvPr>
        </p:nvSpPr>
        <p:spPr/>
        <p:txBody>
          <a:bodyPr/>
          <a:lstStyle/>
          <a:p>
            <a:r>
              <a:rPr lang="en-US" dirty="0"/>
              <a:t>Extended slicing: s[</a:t>
            </a:r>
            <a:r>
              <a:rPr lang="en-US" dirty="0" err="1"/>
              <a:t>start:end:step</a:t>
            </a:r>
            <a:r>
              <a:rPr lang="en-US" dirty="0"/>
              <a:t>]</a:t>
            </a:r>
          </a:p>
          <a:p>
            <a:endParaRPr lang="en-US" dirty="0"/>
          </a:p>
          <a:p>
            <a:endParaRPr lang="en-US" dirty="0"/>
          </a:p>
          <a:p>
            <a:endParaRPr lang="en-US" dirty="0"/>
          </a:p>
          <a:p>
            <a:endParaRPr lang="en-US" dirty="0"/>
          </a:p>
          <a:p>
            <a:r>
              <a:rPr lang="en-US" b="1" dirty="0"/>
              <a:t>step</a:t>
            </a:r>
            <a:r>
              <a:rPr lang="en-US" dirty="0"/>
              <a:t> indicates stride and direction</a:t>
            </a:r>
          </a:p>
          <a:p>
            <a:r>
              <a:rPr lang="en-US" b="1" dirty="0"/>
              <a:t>end</a:t>
            </a:r>
            <a:r>
              <a:rPr lang="en-US" dirty="0"/>
              <a:t> index is not included in result</a:t>
            </a:r>
          </a:p>
          <a:p>
            <a:endParaRPr lang="en-US" dirty="0"/>
          </a:p>
          <a:p>
            <a:r>
              <a:rPr lang="en-US" i="1" dirty="0"/>
              <a:t>Go easy </a:t>
            </a:r>
            <a:r>
              <a:rPr lang="en-US" dirty="0"/>
              <a:t>for code clarity</a:t>
            </a:r>
          </a:p>
          <a:p>
            <a:endParaRPr lang="en-US" dirty="0"/>
          </a:p>
        </p:txBody>
      </p:sp>
      <p:pic>
        <p:nvPicPr>
          <p:cNvPr id="4" name="Picture 3"/>
          <p:cNvPicPr>
            <a:picLocks noChangeAspect="1"/>
          </p:cNvPicPr>
          <p:nvPr/>
        </p:nvPicPr>
        <p:blipFill>
          <a:blip r:embed="rId2"/>
          <a:stretch>
            <a:fillRect/>
          </a:stretch>
        </p:blipFill>
        <p:spPr>
          <a:xfrm>
            <a:off x="1714500" y="2209800"/>
            <a:ext cx="5715000" cy="1686719"/>
          </a:xfrm>
          <a:prstGeom prst="rect">
            <a:avLst/>
          </a:prstGeom>
        </p:spPr>
      </p:pic>
    </p:spTree>
    <p:extLst>
      <p:ext uri="{BB962C8B-B14F-4D97-AF65-F5344CB8AC3E}">
        <p14:creationId xmlns:p14="http://schemas.microsoft.com/office/powerpoint/2010/main" val="1957272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 bit on iteration</a:t>
            </a:r>
          </a:p>
        </p:txBody>
      </p:sp>
      <p:sp>
        <p:nvSpPr>
          <p:cNvPr id="3" name="Content Placeholder 2"/>
          <p:cNvSpPr>
            <a:spLocks noGrp="1"/>
          </p:cNvSpPr>
          <p:nvPr>
            <p:ph idx="1"/>
          </p:nvPr>
        </p:nvSpPr>
        <p:spPr/>
        <p:txBody>
          <a:bodyPr/>
          <a:lstStyle/>
          <a:p>
            <a:r>
              <a:rPr lang="en-US" dirty="0" err="1"/>
              <a:t>var</a:t>
            </a:r>
            <a:r>
              <a:rPr lang="en-US" dirty="0"/>
              <a:t> = [0, 1, 2, 3, 4, 5]</a:t>
            </a:r>
          </a:p>
          <a:p>
            <a:r>
              <a:rPr lang="en-US" dirty="0"/>
              <a:t>for </a:t>
            </a:r>
            <a:r>
              <a:rPr lang="en-US" dirty="0" err="1"/>
              <a:t>i</a:t>
            </a:r>
            <a:r>
              <a:rPr lang="en-US" dirty="0"/>
              <a:t> in </a:t>
            </a:r>
            <a:r>
              <a:rPr lang="en-US" dirty="0" err="1"/>
              <a:t>var</a:t>
            </a:r>
            <a:r>
              <a:rPr lang="en-US" dirty="0"/>
              <a:t>:</a:t>
            </a:r>
          </a:p>
          <a:p>
            <a:pPr lvl="1"/>
            <a:r>
              <a:rPr lang="en-US" dirty="0"/>
              <a:t>print I</a:t>
            </a:r>
          </a:p>
          <a:p>
            <a:endParaRPr lang="en-US" dirty="0"/>
          </a:p>
          <a:p>
            <a:endParaRPr lang="en-US" dirty="0"/>
          </a:p>
          <a:p>
            <a:r>
              <a:rPr lang="en-US" dirty="0"/>
              <a:t>Each time through the loop, a new value is placed into an iteration variable</a:t>
            </a:r>
          </a:p>
          <a:p>
            <a:r>
              <a:rPr lang="en-US" dirty="0"/>
              <a:t>Overwrites the previous value (if any)</a:t>
            </a:r>
          </a:p>
          <a:p>
            <a:r>
              <a:rPr lang="en-US" dirty="0"/>
              <a:t>After the loop finishes, the variable has the value from the last iteration of the loop</a:t>
            </a:r>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1898650" y="2819400"/>
            <a:ext cx="5346700" cy="852203"/>
          </a:xfrm>
          <a:prstGeom prst="rect">
            <a:avLst/>
          </a:prstGeom>
        </p:spPr>
      </p:pic>
    </p:spTree>
    <p:extLst>
      <p:ext uri="{BB962C8B-B14F-4D97-AF65-F5344CB8AC3E}">
        <p14:creationId xmlns:p14="http://schemas.microsoft.com/office/powerpoint/2010/main" val="7164698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range, </a:t>
            </a:r>
            <a:r>
              <a:rPr lang="en-US" dirty="0" err="1"/>
              <a:t>xrange</a:t>
            </a:r>
            <a:r>
              <a:rPr lang="en-US" dirty="0"/>
              <a:t>, and enumerate</a:t>
            </a:r>
          </a:p>
        </p:txBody>
      </p:sp>
      <p:sp>
        <p:nvSpPr>
          <p:cNvPr id="3" name="Content Placeholder 2"/>
          <p:cNvSpPr>
            <a:spLocks noGrp="1"/>
          </p:cNvSpPr>
          <p:nvPr>
            <p:ph idx="1"/>
          </p:nvPr>
        </p:nvSpPr>
        <p:spPr/>
        <p:txBody>
          <a:bodyPr/>
          <a:lstStyle/>
          <a:p>
            <a:r>
              <a:rPr lang="en-US" sz="2400" dirty="0"/>
              <a:t>range([start,] end [,step])</a:t>
            </a:r>
          </a:p>
          <a:p>
            <a:pPr lvl="1"/>
            <a:r>
              <a:rPr lang="es-ES_tradnl" sz="2000" dirty="0"/>
              <a:t>x = </a:t>
            </a:r>
            <a:r>
              <a:rPr lang="es-ES_tradnl" sz="2000" dirty="0" err="1"/>
              <a:t>range</a:t>
            </a:r>
            <a:r>
              <a:rPr lang="es-ES_tradnl" sz="2000" dirty="0"/>
              <a:t>(100) # x = [0,1,...,99]</a:t>
            </a:r>
          </a:p>
          <a:p>
            <a:pPr lvl="1"/>
            <a:r>
              <a:rPr lang="es-ES_tradnl" sz="2000" dirty="0"/>
              <a:t>y = </a:t>
            </a:r>
            <a:r>
              <a:rPr lang="es-ES_tradnl" sz="2000" dirty="0" err="1"/>
              <a:t>range</a:t>
            </a:r>
            <a:r>
              <a:rPr lang="es-ES_tradnl" sz="2000" dirty="0"/>
              <a:t>(10,20) # y = [10,11,...,19]</a:t>
            </a:r>
          </a:p>
          <a:p>
            <a:pPr lvl="1"/>
            <a:r>
              <a:rPr lang="es-ES_tradnl" sz="2000" dirty="0"/>
              <a:t>z = </a:t>
            </a:r>
            <a:r>
              <a:rPr lang="es-ES_tradnl" sz="2000" dirty="0" err="1"/>
              <a:t>range</a:t>
            </a:r>
            <a:r>
              <a:rPr lang="es-ES_tradnl" sz="2000" dirty="0"/>
              <a:t>(10,50,2) # z = [10,12,...,48]</a:t>
            </a:r>
            <a:endParaRPr lang="en-US" sz="2000" dirty="0"/>
          </a:p>
          <a:p>
            <a:r>
              <a:rPr lang="en-US" sz="2400" dirty="0"/>
              <a:t>range() creates a list of integers</a:t>
            </a:r>
          </a:p>
          <a:p>
            <a:r>
              <a:rPr lang="en-US" sz="2400" dirty="0"/>
              <a:t>If you are only looping, use </a:t>
            </a:r>
            <a:r>
              <a:rPr lang="en-US" sz="2400" dirty="0" err="1"/>
              <a:t>xrange</a:t>
            </a:r>
            <a:r>
              <a:rPr lang="en-US" sz="2400" dirty="0"/>
              <a:t>() instead. It computes its values on demand instead of creating a list</a:t>
            </a:r>
          </a:p>
          <a:p>
            <a:r>
              <a:rPr lang="en-US" sz="2400" dirty="0"/>
              <a:t>enumerate() provides a loop counter value</a:t>
            </a:r>
          </a:p>
          <a:p>
            <a:pPr lvl="1"/>
            <a:r>
              <a:rPr lang="en-US" sz="2000" dirty="0"/>
              <a:t>names = ["</a:t>
            </a:r>
            <a:r>
              <a:rPr lang="en-US" sz="2000" dirty="0" err="1"/>
              <a:t>Elwood","Jake","Curtis</a:t>
            </a:r>
            <a:r>
              <a:rPr lang="en-US" sz="2000" dirty="0"/>
              <a:t>"]</a:t>
            </a:r>
          </a:p>
          <a:p>
            <a:pPr lvl="1"/>
            <a:r>
              <a:rPr lang="en-US" sz="2000" dirty="0"/>
              <a:t>for </a:t>
            </a:r>
            <a:r>
              <a:rPr lang="en-US" sz="2000" dirty="0" err="1"/>
              <a:t>i,name</a:t>
            </a:r>
            <a:r>
              <a:rPr lang="en-US" sz="2000" dirty="0"/>
              <a:t> in enumerate(names):</a:t>
            </a:r>
          </a:p>
          <a:p>
            <a:pPr lvl="1"/>
            <a:r>
              <a:rPr lang="en-US" sz="2000" dirty="0"/>
              <a:t># Loops with </a:t>
            </a:r>
            <a:r>
              <a:rPr lang="en-US" sz="2000" dirty="0" err="1"/>
              <a:t>i</a:t>
            </a:r>
            <a:r>
              <a:rPr lang="en-US" sz="2000" dirty="0"/>
              <a:t> = 0, name = 'Elwood'</a:t>
            </a:r>
          </a:p>
          <a:p>
            <a:pPr lvl="1"/>
            <a:r>
              <a:rPr lang="en-US" sz="2000" dirty="0"/>
              <a:t># </a:t>
            </a:r>
            <a:r>
              <a:rPr lang="en-US" sz="2000" dirty="0" err="1"/>
              <a:t>i</a:t>
            </a:r>
            <a:r>
              <a:rPr lang="en-US" sz="2000" dirty="0"/>
              <a:t> = 1, name = 'Jake'</a:t>
            </a:r>
          </a:p>
          <a:p>
            <a:pPr lvl="1"/>
            <a:r>
              <a:rPr lang="en-US" sz="2000" dirty="0"/>
              <a:t># </a:t>
            </a:r>
            <a:r>
              <a:rPr lang="en-US" sz="2000" dirty="0" err="1"/>
              <a:t>i</a:t>
            </a:r>
            <a:r>
              <a:rPr lang="en-US" sz="2000" dirty="0"/>
              <a:t> = 2, name = 'Curtis'</a:t>
            </a:r>
          </a:p>
          <a:p>
            <a:endParaRPr lang="en-US" sz="2400" dirty="0"/>
          </a:p>
          <a:p>
            <a:endParaRPr lang="en-US" sz="2400" dirty="0"/>
          </a:p>
        </p:txBody>
      </p:sp>
    </p:spTree>
    <p:extLst>
      <p:ext uri="{BB962C8B-B14F-4D97-AF65-F5344CB8AC3E}">
        <p14:creationId xmlns:p14="http://schemas.microsoft.com/office/powerpoint/2010/main" val="730715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Break &amp; Continue</a:t>
            </a:r>
          </a:p>
        </p:txBody>
      </p:sp>
      <p:sp>
        <p:nvSpPr>
          <p:cNvPr id="3" name="Content Placeholder 2"/>
          <p:cNvSpPr>
            <a:spLocks noGrp="1"/>
          </p:cNvSpPr>
          <p:nvPr>
            <p:ph idx="1"/>
          </p:nvPr>
        </p:nvSpPr>
        <p:spPr/>
        <p:txBody>
          <a:bodyPr/>
          <a:lstStyle/>
          <a:p>
            <a:r>
              <a:rPr lang="en-US" dirty="0"/>
              <a:t>Break, exits out of the loop and continues to next statement</a:t>
            </a:r>
          </a:p>
          <a:p>
            <a:endParaRPr lang="en-US" dirty="0"/>
          </a:p>
          <a:p>
            <a:endParaRPr lang="en-US" dirty="0"/>
          </a:p>
          <a:p>
            <a:endParaRPr lang="en-US" dirty="0"/>
          </a:p>
          <a:p>
            <a:r>
              <a:rPr lang="en-US" dirty="0"/>
              <a:t>On the other hand, Continue will skip to next iteration</a:t>
            </a:r>
          </a:p>
          <a:p>
            <a:endParaRPr lang="en-US" dirty="0"/>
          </a:p>
        </p:txBody>
      </p:sp>
      <p:pic>
        <p:nvPicPr>
          <p:cNvPr id="4" name="Picture 3"/>
          <p:cNvPicPr>
            <a:picLocks noChangeAspect="1"/>
          </p:cNvPicPr>
          <p:nvPr/>
        </p:nvPicPr>
        <p:blipFill>
          <a:blip r:embed="rId2"/>
          <a:stretch>
            <a:fillRect/>
          </a:stretch>
        </p:blipFill>
        <p:spPr>
          <a:xfrm>
            <a:off x="3143041" y="2286000"/>
            <a:ext cx="2857917" cy="1403350"/>
          </a:xfrm>
          <a:prstGeom prst="rect">
            <a:avLst/>
          </a:prstGeom>
        </p:spPr>
      </p:pic>
      <p:pic>
        <p:nvPicPr>
          <p:cNvPr id="5" name="Picture 4"/>
          <p:cNvPicPr>
            <a:picLocks noChangeAspect="1"/>
          </p:cNvPicPr>
          <p:nvPr/>
        </p:nvPicPr>
        <p:blipFill>
          <a:blip r:embed="rId3"/>
          <a:stretch>
            <a:fillRect/>
          </a:stretch>
        </p:blipFill>
        <p:spPr>
          <a:xfrm>
            <a:off x="2181120" y="5189273"/>
            <a:ext cx="4781758" cy="1134819"/>
          </a:xfrm>
          <a:prstGeom prst="rect">
            <a:avLst/>
          </a:prstGeom>
        </p:spPr>
      </p:pic>
    </p:spTree>
    <p:extLst>
      <p:ext uri="{BB962C8B-B14F-4D97-AF65-F5344CB8AC3E}">
        <p14:creationId xmlns:p14="http://schemas.microsoft.com/office/powerpoint/2010/main" val="767960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a:t>
            </a:r>
          </a:p>
        </p:txBody>
      </p:sp>
      <p:sp>
        <p:nvSpPr>
          <p:cNvPr id="3" name="Content Placeholder 2"/>
          <p:cNvSpPr>
            <a:spLocks noGrp="1"/>
          </p:cNvSpPr>
          <p:nvPr>
            <p:ph idx="1"/>
          </p:nvPr>
        </p:nvSpPr>
        <p:spPr/>
        <p:txBody>
          <a:bodyPr/>
          <a:lstStyle/>
          <a:p>
            <a:r>
              <a:rPr lang="en-US" dirty="0"/>
              <a:t>Interpreted high-level programming language</a:t>
            </a:r>
          </a:p>
          <a:p>
            <a:r>
              <a:rPr lang="en-US" dirty="0"/>
              <a:t>Similar to </a:t>
            </a:r>
            <a:r>
              <a:rPr lang="en-US" dirty="0" err="1"/>
              <a:t>Tcl</a:t>
            </a:r>
            <a:r>
              <a:rPr lang="en-US" dirty="0"/>
              <a:t>, Ruby, Perl</a:t>
            </a:r>
          </a:p>
          <a:p>
            <a:r>
              <a:rPr lang="en-US" dirty="0"/>
              <a:t>Guido van Rossum in 1990, named after Monty Python </a:t>
            </a:r>
            <a:r>
              <a:rPr lang="en-US" i="1" dirty="0"/>
              <a:t>“…A need for a language to bridge C and the shell”</a:t>
            </a:r>
          </a:p>
          <a:p>
            <a:r>
              <a:rPr lang="en-US" dirty="0"/>
              <a:t>Pure python: </a:t>
            </a:r>
            <a:r>
              <a:rPr lang="en-US" b="1" dirty="0">
                <a:hlinkClick r:id="rId2"/>
              </a:rPr>
              <a:t>http://www.python.org</a:t>
            </a:r>
            <a:endParaRPr lang="en-US" b="1" dirty="0"/>
          </a:p>
          <a:p>
            <a:r>
              <a:rPr lang="en-US" dirty="0"/>
              <a:t>Version 2.7 is most common (3.6(?) current)</a:t>
            </a:r>
          </a:p>
          <a:p>
            <a:r>
              <a:rPr lang="en-US" dirty="0" err="1"/>
              <a:t>Cpython</a:t>
            </a:r>
            <a:r>
              <a:rPr lang="en-US" dirty="0"/>
              <a:t>, </a:t>
            </a:r>
            <a:r>
              <a:rPr lang="en-US" dirty="0" err="1"/>
              <a:t>Jython</a:t>
            </a:r>
            <a:r>
              <a:rPr lang="en-US" dirty="0"/>
              <a:t>, </a:t>
            </a:r>
            <a:r>
              <a:rPr lang="en-US" dirty="0" err="1"/>
              <a:t>IronPython</a:t>
            </a:r>
            <a:r>
              <a:rPr lang="en-US" dirty="0"/>
              <a:t>, </a:t>
            </a:r>
            <a:r>
              <a:rPr lang="en-US" dirty="0" err="1"/>
              <a:t>PyPy</a:t>
            </a:r>
            <a:endParaRPr lang="en-US" dirty="0"/>
          </a:p>
          <a:p>
            <a:pPr marL="0" indent="0">
              <a:buNone/>
            </a:pPr>
            <a:endParaRPr lang="en-US" i="1" dirty="0"/>
          </a:p>
        </p:txBody>
      </p:sp>
    </p:spTree>
    <p:extLst>
      <p:ext uri="{BB962C8B-B14F-4D97-AF65-F5344CB8AC3E}">
        <p14:creationId xmlns:p14="http://schemas.microsoft.com/office/powerpoint/2010/main" val="4081770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Zip()</a:t>
            </a:r>
          </a:p>
        </p:txBody>
      </p:sp>
      <p:sp>
        <p:nvSpPr>
          <p:cNvPr id="3" name="Content Placeholder 2"/>
          <p:cNvSpPr>
            <a:spLocks noGrp="1"/>
          </p:cNvSpPr>
          <p:nvPr>
            <p:ph idx="1"/>
          </p:nvPr>
        </p:nvSpPr>
        <p:spPr/>
        <p:txBody>
          <a:bodyPr/>
          <a:lstStyle/>
          <a:p>
            <a:r>
              <a:rPr lang="en-US" dirty="0"/>
              <a:t>Combines multiple sequences into tuples</a:t>
            </a:r>
          </a:p>
          <a:p>
            <a:endParaRPr lang="en-US" dirty="0"/>
          </a:p>
          <a:p>
            <a:endParaRPr lang="en-US" dirty="0"/>
          </a:p>
          <a:p>
            <a:endParaRPr lang="en-US" dirty="0"/>
          </a:p>
          <a:p>
            <a:endParaRPr lang="en-US" dirty="0"/>
          </a:p>
          <a:p>
            <a:r>
              <a:rPr lang="en-US" dirty="0"/>
              <a:t>One use, looping over two sequences</a:t>
            </a:r>
          </a:p>
          <a:p>
            <a:endParaRPr lang="en-US" dirty="0"/>
          </a:p>
          <a:p>
            <a:r>
              <a:rPr lang="en-US" dirty="0"/>
              <a:t>Another use: making dictionaries</a:t>
            </a:r>
          </a:p>
          <a:p>
            <a:endParaRPr lang="en-US" dirty="0"/>
          </a:p>
        </p:txBody>
      </p:sp>
      <p:pic>
        <p:nvPicPr>
          <p:cNvPr id="4" name="Picture 3"/>
          <p:cNvPicPr>
            <a:picLocks noChangeAspect="1"/>
          </p:cNvPicPr>
          <p:nvPr/>
        </p:nvPicPr>
        <p:blipFill>
          <a:blip r:embed="rId2"/>
          <a:stretch>
            <a:fillRect/>
          </a:stretch>
        </p:blipFill>
        <p:spPr>
          <a:xfrm>
            <a:off x="2057400" y="1981200"/>
            <a:ext cx="5029200" cy="1968500"/>
          </a:xfrm>
          <a:prstGeom prst="rect">
            <a:avLst/>
          </a:prstGeom>
        </p:spPr>
      </p:pic>
    </p:spTree>
    <p:extLst>
      <p:ext uri="{BB962C8B-B14F-4D97-AF65-F5344CB8AC3E}">
        <p14:creationId xmlns:p14="http://schemas.microsoft.com/office/powerpoint/2010/main" val="1830251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Zip()</a:t>
            </a:r>
          </a:p>
        </p:txBody>
      </p:sp>
      <p:sp>
        <p:nvSpPr>
          <p:cNvPr id="3" name="Content Placeholder 2"/>
          <p:cNvSpPr>
            <a:spLocks noGrp="1"/>
          </p:cNvSpPr>
          <p:nvPr>
            <p:ph idx="1"/>
          </p:nvPr>
        </p:nvSpPr>
        <p:spPr/>
        <p:txBody>
          <a:bodyPr/>
          <a:lstStyle/>
          <a:p>
            <a:r>
              <a:rPr lang="en-US" dirty="0"/>
              <a:t>zip() always stops with shortest sequence</a:t>
            </a:r>
          </a:p>
          <a:p>
            <a:r>
              <a:rPr lang="en-US" dirty="0"/>
              <a:t>You may combine as many sequences as needed</a:t>
            </a:r>
          </a:p>
          <a:p>
            <a:pPr lvl="1"/>
            <a:r>
              <a:rPr lang="en-US" dirty="0"/>
              <a:t>a = [1,2,3,4,5,6]</a:t>
            </a:r>
          </a:p>
          <a:p>
            <a:pPr lvl="1"/>
            <a:r>
              <a:rPr lang="en-US" dirty="0"/>
              <a:t>b = [’</a:t>
            </a:r>
            <a:r>
              <a:rPr lang="en-US" dirty="0" err="1"/>
              <a:t>alex</a:t>
            </a:r>
            <a:r>
              <a:rPr lang="en-US" dirty="0"/>
              <a:t>','</a:t>
            </a:r>
            <a:r>
              <a:rPr lang="en-US" dirty="0" err="1"/>
              <a:t>dan</a:t>
            </a:r>
            <a:r>
              <a:rPr lang="en-US" dirty="0"/>
              <a:t>']</a:t>
            </a:r>
          </a:p>
          <a:p>
            <a:pPr lvl="1"/>
            <a:r>
              <a:rPr lang="en-US" dirty="0"/>
              <a:t>x = zip(</a:t>
            </a:r>
            <a:r>
              <a:rPr lang="en-US" dirty="0" err="1"/>
              <a:t>a,b</a:t>
            </a:r>
            <a:r>
              <a:rPr lang="en-US" dirty="0"/>
              <a:t>) # x = [(1,’alex'),(2,’dan')]</a:t>
            </a:r>
          </a:p>
          <a:p>
            <a:pPr lvl="1"/>
            <a:r>
              <a:rPr lang="en-US" dirty="0"/>
              <a:t>a = [1, 2, 3, 4, 5, 6]</a:t>
            </a:r>
          </a:p>
          <a:p>
            <a:pPr lvl="1"/>
            <a:r>
              <a:rPr lang="en-US" dirty="0"/>
              <a:t>b = ['a', 'b', 'c']</a:t>
            </a:r>
          </a:p>
          <a:p>
            <a:pPr lvl="1"/>
            <a:r>
              <a:rPr lang="en-US" dirty="0"/>
              <a:t>c = [10, 20, 30]</a:t>
            </a:r>
          </a:p>
          <a:p>
            <a:pPr lvl="1"/>
            <a:r>
              <a:rPr lang="en-US" dirty="0"/>
              <a:t>x = zip(</a:t>
            </a:r>
            <a:r>
              <a:rPr lang="en-US" dirty="0" err="1"/>
              <a:t>a,b,c</a:t>
            </a:r>
            <a:r>
              <a:rPr lang="en-US" dirty="0"/>
              <a:t>) # x = [(1,'a',10),(2,'b',20),...]</a:t>
            </a:r>
          </a:p>
          <a:p>
            <a:endParaRPr lang="en-US" dirty="0"/>
          </a:p>
        </p:txBody>
      </p:sp>
    </p:spTree>
    <p:extLst>
      <p:ext uri="{BB962C8B-B14F-4D97-AF65-F5344CB8AC3E}">
        <p14:creationId xmlns:p14="http://schemas.microsoft.com/office/powerpoint/2010/main" val="15867019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Object details</a:t>
            </a:r>
          </a:p>
        </p:txBody>
      </p:sp>
      <p:sp>
        <p:nvSpPr>
          <p:cNvPr id="3" name="Content Placeholder 2"/>
          <p:cNvSpPr>
            <a:spLocks noGrp="1"/>
          </p:cNvSpPr>
          <p:nvPr>
            <p:ph idx="1"/>
          </p:nvPr>
        </p:nvSpPr>
        <p:spPr/>
        <p:txBody>
          <a:bodyPr/>
          <a:lstStyle/>
          <a:p>
            <a:r>
              <a:rPr lang="en-US" dirty="0"/>
              <a:t>Many operations in Python are related to "assigning" or "storing" values</a:t>
            </a:r>
          </a:p>
          <a:p>
            <a:r>
              <a:rPr lang="en-US" dirty="0"/>
              <a:t>A caution: assignment operations never make a copy of the value being assigned</a:t>
            </a:r>
          </a:p>
          <a:p>
            <a:r>
              <a:rPr lang="en-US" dirty="0"/>
              <a:t>All assignments are merely reference copies </a:t>
            </a:r>
          </a:p>
          <a:p>
            <a:r>
              <a:rPr lang="en-US" dirty="0"/>
              <a:t>Consider</a:t>
            </a:r>
          </a:p>
          <a:p>
            <a:pPr lvl="1"/>
            <a:r>
              <a:rPr lang="en-US" dirty="0"/>
              <a:t>a = [1, 2, 4]</a:t>
            </a:r>
          </a:p>
          <a:p>
            <a:pPr lvl="1"/>
            <a:r>
              <a:rPr lang="en-US" dirty="0"/>
              <a:t>b = a</a:t>
            </a:r>
          </a:p>
          <a:p>
            <a:pPr lvl="1"/>
            <a:r>
              <a:rPr lang="en-US" dirty="0"/>
              <a:t>c = [a, b]</a:t>
            </a:r>
          </a:p>
          <a:p>
            <a:pPr lvl="1"/>
            <a:endParaRPr lang="en-US" dirty="0"/>
          </a:p>
          <a:p>
            <a:endParaRPr lang="en-US" dirty="0"/>
          </a:p>
        </p:txBody>
      </p:sp>
      <p:pic>
        <p:nvPicPr>
          <p:cNvPr id="4" name="Picture 3"/>
          <p:cNvPicPr>
            <a:picLocks noChangeAspect="1"/>
          </p:cNvPicPr>
          <p:nvPr/>
        </p:nvPicPr>
        <p:blipFill>
          <a:blip r:embed="rId2"/>
          <a:stretch>
            <a:fillRect/>
          </a:stretch>
        </p:blipFill>
        <p:spPr>
          <a:xfrm>
            <a:off x="2581275" y="5287775"/>
            <a:ext cx="3981450" cy="1417825"/>
          </a:xfrm>
          <a:prstGeom prst="rect">
            <a:avLst/>
          </a:prstGeom>
        </p:spPr>
      </p:pic>
    </p:spTree>
    <p:extLst>
      <p:ext uri="{BB962C8B-B14F-4D97-AF65-F5344CB8AC3E}">
        <p14:creationId xmlns:p14="http://schemas.microsoft.com/office/powerpoint/2010/main" val="1656235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Object details</a:t>
            </a:r>
          </a:p>
        </p:txBody>
      </p:sp>
      <p:sp>
        <p:nvSpPr>
          <p:cNvPr id="3" name="Content Placeholder 2"/>
          <p:cNvSpPr>
            <a:spLocks noGrp="1"/>
          </p:cNvSpPr>
          <p:nvPr>
            <p:ph idx="1"/>
          </p:nvPr>
        </p:nvSpPr>
        <p:spPr/>
        <p:txBody>
          <a:bodyPr/>
          <a:lstStyle/>
          <a:p>
            <a:r>
              <a:rPr lang="en-US" dirty="0"/>
              <a:t>Now lets say </a:t>
            </a:r>
            <a:r>
              <a:rPr lang="en-US" dirty="0" err="1"/>
              <a:t>a.append</a:t>
            </a:r>
            <a:r>
              <a:rPr lang="en-US" dirty="0"/>
              <a:t>(1231)</a:t>
            </a:r>
          </a:p>
          <a:p>
            <a:r>
              <a:rPr lang="en-US" dirty="0"/>
              <a:t>Check a, b &amp; c…</a:t>
            </a:r>
          </a:p>
          <a:p>
            <a:pPr lvl="1"/>
            <a:r>
              <a:rPr lang="en-US" dirty="0"/>
              <a:t>Reassigning a value never overwrites the memory used by the previous value</a:t>
            </a:r>
          </a:p>
          <a:p>
            <a:pPr lvl="1"/>
            <a:r>
              <a:rPr lang="en-US" dirty="0"/>
              <a:t>Variables are names, not memory locations</a:t>
            </a:r>
          </a:p>
          <a:p>
            <a:pPr lvl="1"/>
            <a:r>
              <a:rPr lang="en-US" dirty="0"/>
              <a:t>This is one of the reasons why the primitive data types (</a:t>
            </a:r>
            <a:r>
              <a:rPr lang="en-US" dirty="0" err="1"/>
              <a:t>int</a:t>
            </a:r>
            <a:r>
              <a:rPr lang="en-US" dirty="0"/>
              <a:t>, float, string) are immutable </a:t>
            </a:r>
          </a:p>
          <a:p>
            <a:r>
              <a:rPr lang="en-US" dirty="0"/>
              <a:t>Use the "is" operator to check if two values are exactly the same in memory</a:t>
            </a:r>
          </a:p>
          <a:p>
            <a:pPr lvl="1"/>
            <a:r>
              <a:rPr lang="en-US" dirty="0"/>
              <a:t>a is b </a:t>
            </a:r>
          </a:p>
          <a:p>
            <a:pPr lvl="1"/>
            <a:r>
              <a:rPr lang="en-US" dirty="0"/>
              <a:t>True</a:t>
            </a:r>
          </a:p>
          <a:p>
            <a:pPr lvl="1"/>
            <a:endParaRPr lang="en-US" dirty="0"/>
          </a:p>
          <a:p>
            <a:endParaRPr lang="en-US" dirty="0"/>
          </a:p>
          <a:p>
            <a:endParaRPr lang="en-US" dirty="0"/>
          </a:p>
        </p:txBody>
      </p:sp>
    </p:spTree>
    <p:extLst>
      <p:ext uri="{BB962C8B-B14F-4D97-AF65-F5344CB8AC3E}">
        <p14:creationId xmlns:p14="http://schemas.microsoft.com/office/powerpoint/2010/main" val="6655370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Identity and References</a:t>
            </a:r>
          </a:p>
        </p:txBody>
      </p:sp>
      <p:sp>
        <p:nvSpPr>
          <p:cNvPr id="3" name="Content Placeholder 2"/>
          <p:cNvSpPr>
            <a:spLocks noGrp="1"/>
          </p:cNvSpPr>
          <p:nvPr>
            <p:ph idx="1"/>
          </p:nvPr>
        </p:nvSpPr>
        <p:spPr/>
        <p:txBody>
          <a:bodyPr/>
          <a:lstStyle/>
          <a:p>
            <a:r>
              <a:rPr lang="en-US" sz="2400" dirty="0"/>
              <a:t>Use the sys module to get a reference count</a:t>
            </a:r>
          </a:p>
          <a:p>
            <a:pPr lvl="1"/>
            <a:r>
              <a:rPr lang="en-US" sz="2000" dirty="0"/>
              <a:t>import sys</a:t>
            </a:r>
          </a:p>
          <a:p>
            <a:pPr lvl="1"/>
            <a:r>
              <a:rPr lang="en-US" sz="2000" dirty="0" err="1"/>
              <a:t>sys.getrefcount</a:t>
            </a:r>
            <a:r>
              <a:rPr lang="en-US" sz="2000" dirty="0"/>
              <a:t>(a) </a:t>
            </a:r>
          </a:p>
          <a:p>
            <a:pPr lvl="1"/>
            <a:r>
              <a:rPr lang="en-US" sz="2000" dirty="0"/>
              <a:t>Note: The result is always one more than the actual reference count (an additional reference is created by the call to </a:t>
            </a:r>
            <a:r>
              <a:rPr lang="en-US" sz="2000" dirty="0" err="1"/>
              <a:t>getrefcount</a:t>
            </a:r>
            <a:r>
              <a:rPr lang="en-US" sz="2000" dirty="0"/>
              <a:t>())</a:t>
            </a:r>
          </a:p>
          <a:p>
            <a:pPr lvl="1"/>
            <a:endParaRPr lang="en-US" sz="2000" dirty="0"/>
          </a:p>
          <a:p>
            <a:r>
              <a:rPr lang="nl-NL" sz="2400" dirty="0" err="1"/>
              <a:t>If</a:t>
            </a:r>
            <a:r>
              <a:rPr lang="nl-NL" sz="2400" dirty="0"/>
              <a:t> </a:t>
            </a:r>
            <a:r>
              <a:rPr lang="nl-NL" sz="2400" dirty="0" err="1"/>
              <a:t>you</a:t>
            </a:r>
            <a:r>
              <a:rPr lang="nl-NL" sz="2400" dirty="0"/>
              <a:t> </a:t>
            </a:r>
            <a:r>
              <a:rPr lang="nl-NL" sz="2400" dirty="0" err="1"/>
              <a:t>need</a:t>
            </a:r>
            <a:r>
              <a:rPr lang="nl-NL" sz="2400" dirty="0"/>
              <a:t> </a:t>
            </a:r>
            <a:r>
              <a:rPr lang="nl-NL" sz="2400" dirty="0" err="1"/>
              <a:t>to</a:t>
            </a:r>
            <a:r>
              <a:rPr lang="nl-NL" sz="2400" dirty="0"/>
              <a:t> make a ‘</a:t>
            </a:r>
            <a:r>
              <a:rPr lang="nl-NL" sz="2400" dirty="0" err="1"/>
              <a:t>deep</a:t>
            </a:r>
            <a:r>
              <a:rPr lang="nl-NL" sz="2400" dirty="0"/>
              <a:t>’ copy </a:t>
            </a:r>
            <a:r>
              <a:rPr lang="nl-NL" sz="2400" dirty="0" err="1"/>
              <a:t>use</a:t>
            </a:r>
            <a:r>
              <a:rPr lang="nl-NL" sz="2400" dirty="0"/>
              <a:t> </a:t>
            </a:r>
            <a:r>
              <a:rPr lang="nl-NL" sz="2400" dirty="0" err="1"/>
              <a:t>the</a:t>
            </a:r>
            <a:r>
              <a:rPr lang="nl-NL" sz="2400" dirty="0"/>
              <a:t> copy module</a:t>
            </a:r>
          </a:p>
          <a:p>
            <a:pPr lvl="1"/>
            <a:r>
              <a:rPr lang="nl-NL" sz="2000" dirty="0"/>
              <a:t>&gt;&gt;&gt; a = [2,3,[100,101],4]</a:t>
            </a:r>
          </a:p>
          <a:p>
            <a:pPr lvl="1"/>
            <a:r>
              <a:rPr lang="nl-NL" sz="2000" dirty="0"/>
              <a:t>&gt;&gt;&gt; import copy</a:t>
            </a:r>
          </a:p>
          <a:p>
            <a:pPr lvl="1"/>
            <a:r>
              <a:rPr lang="nl-NL" sz="2000" dirty="0"/>
              <a:t>&gt;&gt;&gt; b = </a:t>
            </a:r>
            <a:r>
              <a:rPr lang="nl-NL" sz="2000" dirty="0" err="1"/>
              <a:t>copy.deepcopy</a:t>
            </a:r>
            <a:r>
              <a:rPr lang="nl-NL" sz="2000" dirty="0"/>
              <a:t>(a)</a:t>
            </a:r>
          </a:p>
          <a:p>
            <a:pPr lvl="1"/>
            <a:r>
              <a:rPr lang="nl-NL" sz="2000" dirty="0"/>
              <a:t>&gt;&gt;&gt; a[2].append(102)</a:t>
            </a:r>
          </a:p>
          <a:p>
            <a:pPr lvl="1"/>
            <a:r>
              <a:rPr lang="nl-NL" sz="2000" dirty="0"/>
              <a:t>&gt;&gt;&gt; b[2]</a:t>
            </a:r>
          </a:p>
          <a:p>
            <a:pPr lvl="1"/>
            <a:r>
              <a:rPr lang="nl-NL" sz="2000" dirty="0"/>
              <a:t>[100,101]</a:t>
            </a:r>
          </a:p>
          <a:p>
            <a:pPr lvl="1"/>
            <a:endParaRPr lang="en-US" sz="2000" dirty="0"/>
          </a:p>
          <a:p>
            <a:pPr lvl="1"/>
            <a:endParaRPr lang="en-US" sz="2000" dirty="0"/>
          </a:p>
        </p:txBody>
      </p:sp>
    </p:spTree>
    <p:extLst>
      <p:ext uri="{BB962C8B-B14F-4D97-AF65-F5344CB8AC3E}">
        <p14:creationId xmlns:p14="http://schemas.microsoft.com/office/powerpoint/2010/main" val="247140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 (brief) word on Modules &amp; Libraries </a:t>
            </a:r>
          </a:p>
        </p:txBody>
      </p:sp>
      <p:sp>
        <p:nvSpPr>
          <p:cNvPr id="3" name="Content Placeholder 2"/>
          <p:cNvSpPr>
            <a:spLocks noGrp="1"/>
          </p:cNvSpPr>
          <p:nvPr>
            <p:ph idx="1"/>
          </p:nvPr>
        </p:nvSpPr>
        <p:spPr/>
        <p:txBody>
          <a:bodyPr/>
          <a:lstStyle/>
          <a:p>
            <a:r>
              <a:rPr lang="en-US" dirty="0"/>
              <a:t>Modules are objects when you import a module, the module acts as an object you can manipulate</a:t>
            </a:r>
          </a:p>
          <a:p>
            <a:r>
              <a:rPr lang="en-US" dirty="0"/>
              <a:t>Assign to variables, place in lists, rename, etc.</a:t>
            </a:r>
          </a:p>
          <a:p>
            <a:pPr lvl="1"/>
            <a:r>
              <a:rPr lang="en-US" dirty="0"/>
              <a:t>import math</a:t>
            </a:r>
          </a:p>
          <a:p>
            <a:pPr lvl="1"/>
            <a:r>
              <a:rPr lang="en-US" dirty="0"/>
              <a:t>m = math # Assign to a variable</a:t>
            </a:r>
          </a:p>
          <a:p>
            <a:pPr lvl="1"/>
            <a:r>
              <a:rPr lang="en-US" dirty="0"/>
              <a:t>x = </a:t>
            </a:r>
            <a:r>
              <a:rPr lang="en-US" dirty="0" err="1"/>
              <a:t>m.sqrt</a:t>
            </a:r>
            <a:r>
              <a:rPr lang="en-US" dirty="0"/>
              <a:t>(2) # Access through the variable</a:t>
            </a:r>
          </a:p>
          <a:p>
            <a:pPr lvl="1"/>
            <a:endParaRPr lang="en-US" dirty="0"/>
          </a:p>
          <a:p>
            <a:r>
              <a:rPr lang="en-US" dirty="0"/>
              <a:t>You can even store new things in it</a:t>
            </a:r>
          </a:p>
          <a:p>
            <a:pPr lvl="1"/>
            <a:r>
              <a:rPr lang="en-US" dirty="0" err="1"/>
              <a:t>math.twopi</a:t>
            </a:r>
            <a:r>
              <a:rPr lang="en-US" dirty="0"/>
              <a:t> = 2*</a:t>
            </a:r>
            <a:r>
              <a:rPr lang="en-US" dirty="0" err="1"/>
              <a:t>math.pi</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451161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 (brief) word on Modules &amp; Libraries </a:t>
            </a:r>
          </a:p>
        </p:txBody>
      </p:sp>
      <p:sp>
        <p:nvSpPr>
          <p:cNvPr id="3" name="Content Placeholder 2"/>
          <p:cNvSpPr>
            <a:spLocks noGrp="1"/>
          </p:cNvSpPr>
          <p:nvPr>
            <p:ph idx="1"/>
          </p:nvPr>
        </p:nvSpPr>
        <p:spPr/>
        <p:txBody>
          <a:bodyPr/>
          <a:lstStyle/>
          <a:p>
            <a:r>
              <a:rPr lang="en-US" sz="2400" dirty="0"/>
              <a:t>from &lt;MODULE&gt; import &lt;FUNCTION&gt; lifts selected symbols out of a module and puts them into local scope</a:t>
            </a:r>
          </a:p>
          <a:p>
            <a:r>
              <a:rPr lang="en-US" sz="2400" dirty="0"/>
              <a:t>Allows parts of a module to be used without having to type the module prefix</a:t>
            </a:r>
          </a:p>
          <a:p>
            <a:r>
              <a:rPr lang="en-US" sz="2400" dirty="0"/>
              <a:t>If library functions are used frequently, this makes them run faster (one less lookup)</a:t>
            </a:r>
          </a:p>
          <a:p>
            <a:r>
              <a:rPr lang="en-US" sz="2400" dirty="0"/>
              <a:t>from &lt;MODULE&gt; import * takes all symbols from a module and places them into local scope</a:t>
            </a:r>
          </a:p>
          <a:p>
            <a:r>
              <a:rPr lang="en-US" sz="2400" dirty="0"/>
              <a:t>Makes it very difficult to understand someone else's code if you need to locate the original definition of a library function</a:t>
            </a:r>
          </a:p>
          <a:p>
            <a:endParaRPr lang="en-US" sz="2400" dirty="0"/>
          </a:p>
          <a:p>
            <a:endParaRPr lang="en-US" sz="2400" dirty="0"/>
          </a:p>
        </p:txBody>
      </p:sp>
    </p:spTree>
    <p:extLst>
      <p:ext uri="{BB962C8B-B14F-4D97-AF65-F5344CB8AC3E}">
        <p14:creationId xmlns:p14="http://schemas.microsoft.com/office/powerpoint/2010/main" val="2051804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12355" y="2828835"/>
            <a:ext cx="3719288" cy="1200329"/>
          </a:xfrm>
          <a:prstGeom prst="rect">
            <a:avLst/>
          </a:prstGeom>
          <a:noFill/>
        </p:spPr>
        <p:txBody>
          <a:bodyPr wrap="none" rtlCol="0">
            <a:spAutoFit/>
          </a:bodyPr>
          <a:lstStyle/>
          <a:p>
            <a:pPr algn="ctr">
              <a:lnSpc>
                <a:spcPct val="90000"/>
              </a:lnSpc>
            </a:pPr>
            <a:r>
              <a:rPr lang="en-US" sz="8000" b="1" dirty="0" err="1"/>
              <a:t>NumPy</a:t>
            </a:r>
            <a:endParaRPr lang="en-US" b="1" dirty="0"/>
          </a:p>
        </p:txBody>
      </p:sp>
    </p:spTree>
    <p:extLst>
      <p:ext uri="{BB962C8B-B14F-4D97-AF65-F5344CB8AC3E}">
        <p14:creationId xmlns:p14="http://schemas.microsoft.com/office/powerpoint/2010/main" val="3850212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endParaRPr lang="en-US" dirty="0"/>
          </a:p>
        </p:txBody>
      </p:sp>
      <p:sp>
        <p:nvSpPr>
          <p:cNvPr id="3" name="Content Placeholder 2"/>
          <p:cNvSpPr>
            <a:spLocks noGrp="1"/>
          </p:cNvSpPr>
          <p:nvPr>
            <p:ph idx="1"/>
          </p:nvPr>
        </p:nvSpPr>
        <p:spPr/>
        <p:txBody>
          <a:bodyPr/>
          <a:lstStyle/>
          <a:p>
            <a:r>
              <a:rPr lang="en-US" dirty="0" err="1"/>
              <a:t>NumPy</a:t>
            </a:r>
            <a:r>
              <a:rPr lang="en-US" dirty="0"/>
              <a:t> is a library that provides multi-dimensional arrays, tables and matrices for Python and fast routines for array operations (C, ATLAS, MKL)</a:t>
            </a:r>
          </a:p>
          <a:p>
            <a:r>
              <a:rPr lang="en-US" dirty="0" err="1"/>
              <a:t>NumPy</a:t>
            </a:r>
            <a:r>
              <a:rPr lang="en-US" dirty="0"/>
              <a:t> is used for </a:t>
            </a:r>
          </a:p>
          <a:p>
            <a:pPr lvl="1"/>
            <a:r>
              <a:rPr lang="en-US" dirty="0"/>
              <a:t>Image and signal processing</a:t>
            </a:r>
          </a:p>
          <a:p>
            <a:pPr lvl="1"/>
            <a:r>
              <a:rPr lang="en-US" dirty="0"/>
              <a:t>Linear algebra</a:t>
            </a:r>
          </a:p>
          <a:p>
            <a:pPr lvl="1"/>
            <a:r>
              <a:rPr lang="en-US" dirty="0"/>
              <a:t>Data transformation and query</a:t>
            </a:r>
          </a:p>
          <a:p>
            <a:pPr lvl="1"/>
            <a:r>
              <a:rPr lang="en-US" dirty="0"/>
              <a:t>Time series analysis</a:t>
            </a:r>
          </a:p>
          <a:p>
            <a:pPr lvl="1"/>
            <a:r>
              <a:rPr lang="en-US" dirty="0"/>
              <a:t>Statistical analysis</a:t>
            </a:r>
          </a:p>
          <a:p>
            <a:endParaRPr lang="en-US" dirty="0"/>
          </a:p>
          <a:p>
            <a:endParaRPr lang="en-US" dirty="0"/>
          </a:p>
        </p:txBody>
      </p:sp>
    </p:spTree>
    <p:extLst>
      <p:ext uri="{BB962C8B-B14F-4D97-AF65-F5344CB8AC3E}">
        <p14:creationId xmlns:p14="http://schemas.microsoft.com/office/powerpoint/2010/main" val="683718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Arrays</a:t>
            </a:r>
          </a:p>
        </p:txBody>
      </p:sp>
      <p:sp>
        <p:nvSpPr>
          <p:cNvPr id="3" name="Content Placeholder 2"/>
          <p:cNvSpPr>
            <a:spLocks noGrp="1"/>
          </p:cNvSpPr>
          <p:nvPr>
            <p:ph idx="1"/>
          </p:nvPr>
        </p:nvSpPr>
        <p:spPr>
          <a:xfrm>
            <a:off x="201168" y="990600"/>
            <a:ext cx="8642640" cy="4195415"/>
          </a:xfrm>
        </p:spPr>
        <p:txBody>
          <a:bodyPr/>
          <a:lstStyle/>
          <a:p>
            <a:r>
              <a:rPr lang="en-US" sz="2000" dirty="0"/>
              <a:t>A collection of values like arrays in C and Fortran</a:t>
            </a:r>
          </a:p>
          <a:p>
            <a:r>
              <a:rPr lang="en-US" sz="2000" dirty="0"/>
              <a:t>Arrays have a shape (dimensions)</a:t>
            </a:r>
          </a:p>
          <a:p>
            <a:endParaRPr lang="en-US" sz="2000" dirty="0"/>
          </a:p>
          <a:p>
            <a:endParaRPr lang="en-US" sz="2000" dirty="0"/>
          </a:p>
          <a:p>
            <a:endParaRPr lang="en-US" sz="2000" dirty="0"/>
          </a:p>
          <a:p>
            <a:endParaRPr lang="en-US" sz="2000" dirty="0"/>
          </a:p>
          <a:p>
            <a:endParaRPr lang="en-US" sz="2000" dirty="0"/>
          </a:p>
          <a:p>
            <a:r>
              <a:rPr lang="en-US" sz="2000" dirty="0"/>
              <a:t>You can create arrays from python lists</a:t>
            </a:r>
          </a:p>
          <a:p>
            <a:r>
              <a:rPr lang="en-US" sz="2000" dirty="0"/>
              <a:t>Creating </a:t>
            </a:r>
            <a:r>
              <a:rPr lang="en-US" sz="2000" dirty="0" err="1"/>
              <a:t>NumPy</a:t>
            </a:r>
            <a:r>
              <a:rPr lang="en-US" sz="2000" dirty="0"/>
              <a:t> arrays from lists is not very efficient, native python data types are slow</a:t>
            </a:r>
          </a:p>
          <a:p>
            <a:r>
              <a:rPr lang="en-US" sz="2000" dirty="0"/>
              <a:t>Often read and write directly from files instead</a:t>
            </a:r>
          </a:p>
          <a:p>
            <a:r>
              <a:rPr lang="en-US" sz="2000" dirty="0"/>
              <a:t>Or use some other utility, zeros(), </a:t>
            </a:r>
            <a:r>
              <a:rPr lang="en-US" sz="2000" dirty="0" err="1"/>
              <a:t>diag</a:t>
            </a:r>
            <a:r>
              <a:rPr lang="en-US" sz="2000" dirty="0"/>
              <a:t>(), ones(), </a:t>
            </a:r>
            <a:r>
              <a:rPr lang="en-US" sz="2000" dirty="0" err="1"/>
              <a:t>arange</a:t>
            </a:r>
            <a:r>
              <a:rPr lang="en-US" sz="2000" dirty="0"/>
              <a:t>()</a:t>
            </a:r>
          </a:p>
          <a:p>
            <a:endParaRPr lang="en-US" sz="2000" dirty="0"/>
          </a:p>
        </p:txBody>
      </p:sp>
      <p:pic>
        <p:nvPicPr>
          <p:cNvPr id="4" name="Picture 3"/>
          <p:cNvPicPr>
            <a:picLocks noChangeAspect="1"/>
          </p:cNvPicPr>
          <p:nvPr/>
        </p:nvPicPr>
        <p:blipFill>
          <a:blip r:embed="rId2"/>
          <a:stretch>
            <a:fillRect/>
          </a:stretch>
        </p:blipFill>
        <p:spPr>
          <a:xfrm>
            <a:off x="2597794" y="2017667"/>
            <a:ext cx="3948412" cy="2020933"/>
          </a:xfrm>
          <a:prstGeom prst="rect">
            <a:avLst/>
          </a:prstGeom>
        </p:spPr>
      </p:pic>
    </p:spTree>
    <p:extLst>
      <p:ext uri="{BB962C8B-B14F-4D97-AF65-F5344CB8AC3E}">
        <p14:creationId xmlns:p14="http://schemas.microsoft.com/office/powerpoint/2010/main" val="1707799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is great for…</a:t>
            </a:r>
          </a:p>
        </p:txBody>
      </p:sp>
      <p:sp>
        <p:nvSpPr>
          <p:cNvPr id="3" name="Content Placeholder 2"/>
          <p:cNvSpPr>
            <a:spLocks noGrp="1"/>
          </p:cNvSpPr>
          <p:nvPr>
            <p:ph idx="1"/>
          </p:nvPr>
        </p:nvSpPr>
        <p:spPr/>
        <p:txBody>
          <a:bodyPr/>
          <a:lstStyle/>
          <a:p>
            <a:r>
              <a:rPr lang="en-US" dirty="0"/>
              <a:t>Text processing/data processing Application scripting</a:t>
            </a:r>
          </a:p>
          <a:p>
            <a:r>
              <a:rPr lang="en-US" dirty="0"/>
              <a:t>Systems administration/programming Internet programming</a:t>
            </a:r>
          </a:p>
          <a:p>
            <a:r>
              <a:rPr lang="en-US" dirty="0"/>
              <a:t>Graphical user interfaces</a:t>
            </a:r>
          </a:p>
          <a:p>
            <a:r>
              <a:rPr lang="en-US" dirty="0"/>
              <a:t>Testing</a:t>
            </a:r>
          </a:p>
          <a:p>
            <a:r>
              <a:rPr lang="en-US" dirty="0"/>
              <a:t>Writing quick "throw-away" code</a:t>
            </a:r>
          </a:p>
          <a:p>
            <a:r>
              <a:rPr lang="en-US" dirty="0"/>
              <a:t>Glue/Wrapper code</a:t>
            </a:r>
          </a:p>
        </p:txBody>
      </p:sp>
    </p:spTree>
    <p:extLst>
      <p:ext uri="{BB962C8B-B14F-4D97-AF65-F5344CB8AC3E}">
        <p14:creationId xmlns:p14="http://schemas.microsoft.com/office/powerpoint/2010/main" val="1076891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Array Creation</a:t>
            </a:r>
          </a:p>
        </p:txBody>
      </p:sp>
      <p:sp>
        <p:nvSpPr>
          <p:cNvPr id="3" name="Content Placeholder 2"/>
          <p:cNvSpPr>
            <a:spLocks noGrp="1"/>
          </p:cNvSpPr>
          <p:nvPr>
            <p:ph idx="1"/>
          </p:nvPr>
        </p:nvSpPr>
        <p:spPr/>
        <p:txBody>
          <a:bodyPr/>
          <a:lstStyle/>
          <a:p>
            <a:r>
              <a:rPr lang="en-US" sz="2400" dirty="0"/>
              <a:t>Evenly spaced values on an interval </a:t>
            </a:r>
            <a:r>
              <a:rPr lang="en-US" sz="2400" dirty="0" err="1"/>
              <a:t>arange</a:t>
            </a:r>
            <a:r>
              <a:rPr lang="en-US" sz="2400" dirty="0"/>
              <a:t>([start,] end, [,step])</a:t>
            </a:r>
          </a:p>
          <a:p>
            <a:endParaRPr lang="en-US" sz="2400" dirty="0"/>
          </a:p>
          <a:p>
            <a:endParaRPr lang="en-US" sz="2400" dirty="0"/>
          </a:p>
          <a:p>
            <a:endParaRPr lang="en-US" sz="2400" dirty="0"/>
          </a:p>
          <a:p>
            <a:endParaRPr lang="en-US" sz="2400" dirty="0"/>
          </a:p>
          <a:p>
            <a:r>
              <a:rPr lang="en-US" sz="2400" dirty="0" err="1"/>
              <a:t>arange</a:t>
            </a:r>
            <a:r>
              <a:rPr lang="en-US" sz="2400" dirty="0"/>
              <a:t> allows fractional and negative steps</a:t>
            </a:r>
          </a:p>
          <a:p>
            <a:r>
              <a:rPr lang="en-US" sz="2400" dirty="0"/>
              <a:t>Values can be equidistant (linear scale)</a:t>
            </a:r>
          </a:p>
          <a:p>
            <a:pPr lvl="1"/>
            <a:r>
              <a:rPr lang="en-US" sz="2000" dirty="0"/>
              <a:t>O</a:t>
            </a:r>
            <a:r>
              <a:rPr lang="pl-PL" sz="2000" dirty="0"/>
              <a:t>r non </a:t>
            </a:r>
            <a:r>
              <a:rPr lang="pl-PL" sz="2000" dirty="0" err="1"/>
              <a:t>linear</a:t>
            </a:r>
            <a:r>
              <a:rPr lang="pl-PL" sz="2000" dirty="0"/>
              <a:t> </a:t>
            </a:r>
            <a:r>
              <a:rPr lang="pl-PL" sz="2000" dirty="0" err="1"/>
              <a:t>np.logspace</a:t>
            </a:r>
            <a:r>
              <a:rPr lang="pl-PL" sz="2000" dirty="0"/>
              <a:t>(0, 3, 4)</a:t>
            </a:r>
          </a:p>
          <a:p>
            <a:r>
              <a:rPr lang="pl-PL" sz="2400" dirty="0" err="1"/>
              <a:t>Note</a:t>
            </a:r>
            <a:r>
              <a:rPr lang="pl-PL" sz="2400" dirty="0"/>
              <a:t>: end-</a:t>
            </a:r>
            <a:r>
              <a:rPr lang="pl-PL" sz="2400" dirty="0" err="1"/>
              <a:t>points</a:t>
            </a:r>
            <a:r>
              <a:rPr lang="pl-PL" sz="2400" dirty="0"/>
              <a:t> by </a:t>
            </a:r>
            <a:r>
              <a:rPr lang="pl-PL" sz="2400" dirty="0" err="1"/>
              <a:t>default</a:t>
            </a:r>
            <a:r>
              <a:rPr lang="pl-PL" sz="2400" dirty="0"/>
              <a:t> </a:t>
            </a:r>
            <a:r>
              <a:rPr lang="pl-PL" sz="2400" dirty="0" err="1"/>
              <a:t>included</a:t>
            </a:r>
            <a:r>
              <a:rPr lang="pl-PL" sz="2400" dirty="0"/>
              <a:t> (</a:t>
            </a:r>
            <a:r>
              <a:rPr lang="pl-PL" sz="2400" dirty="0" err="1"/>
              <a:t>use</a:t>
            </a:r>
            <a:r>
              <a:rPr lang="pl-PL" sz="2400" dirty="0"/>
              <a:t> </a:t>
            </a:r>
            <a:r>
              <a:rPr lang="pl-PL" sz="2400" dirty="0" err="1"/>
              <a:t>num</a:t>
            </a:r>
            <a:r>
              <a:rPr lang="pl-PL" sz="2400" dirty="0"/>
              <a:t>=N+1 for </a:t>
            </a:r>
            <a:r>
              <a:rPr lang="pl-PL" sz="2400" dirty="0" err="1"/>
              <a:t>Nsegments</a:t>
            </a:r>
            <a:r>
              <a:rPr lang="pl-PL" sz="2400" dirty="0"/>
              <a:t>)</a:t>
            </a:r>
          </a:p>
          <a:p>
            <a:endParaRPr lang="en-US" sz="2400" dirty="0"/>
          </a:p>
          <a:p>
            <a:endParaRPr lang="en-US" sz="2400" dirty="0"/>
          </a:p>
          <a:p>
            <a:endParaRPr lang="en-US" sz="2400" dirty="0"/>
          </a:p>
        </p:txBody>
      </p:sp>
      <p:pic>
        <p:nvPicPr>
          <p:cNvPr id="4" name="Picture 3"/>
          <p:cNvPicPr>
            <a:picLocks noChangeAspect="1"/>
          </p:cNvPicPr>
          <p:nvPr/>
        </p:nvPicPr>
        <p:blipFill>
          <a:blip r:embed="rId2"/>
          <a:stretch>
            <a:fillRect/>
          </a:stretch>
        </p:blipFill>
        <p:spPr>
          <a:xfrm>
            <a:off x="0" y="2362200"/>
            <a:ext cx="9144000" cy="1680710"/>
          </a:xfrm>
          <a:prstGeom prst="rect">
            <a:avLst/>
          </a:prstGeom>
        </p:spPr>
      </p:pic>
    </p:spTree>
    <p:extLst>
      <p:ext uri="{BB962C8B-B14F-4D97-AF65-F5344CB8AC3E}">
        <p14:creationId xmlns:p14="http://schemas.microsoft.com/office/powerpoint/2010/main" val="1871725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Array Creation </a:t>
            </a:r>
          </a:p>
        </p:txBody>
      </p:sp>
      <p:sp>
        <p:nvSpPr>
          <p:cNvPr id="3" name="Content Placeholder 2"/>
          <p:cNvSpPr>
            <a:spLocks noGrp="1"/>
          </p:cNvSpPr>
          <p:nvPr>
            <p:ph idx="1"/>
          </p:nvPr>
        </p:nvSpPr>
        <p:spPr/>
        <p:txBody>
          <a:bodyPr/>
          <a:lstStyle/>
          <a:p>
            <a:r>
              <a:rPr lang="en-US" dirty="0"/>
              <a:t>Constant diagonal value</a:t>
            </a:r>
          </a:p>
          <a:p>
            <a:endParaRPr lang="en-US" dirty="0"/>
          </a:p>
          <a:p>
            <a:endParaRPr lang="en-US" dirty="0"/>
          </a:p>
          <a:p>
            <a:r>
              <a:rPr lang="en-US" dirty="0"/>
              <a:t>Multiple diagonal values</a:t>
            </a:r>
          </a:p>
          <a:p>
            <a:endParaRPr lang="en-US" dirty="0"/>
          </a:p>
          <a:p>
            <a:endParaRPr lang="en-US" dirty="0"/>
          </a:p>
        </p:txBody>
      </p:sp>
      <p:pic>
        <p:nvPicPr>
          <p:cNvPr id="5" name="Picture 4"/>
          <p:cNvPicPr>
            <a:picLocks noChangeAspect="1"/>
          </p:cNvPicPr>
          <p:nvPr/>
        </p:nvPicPr>
        <p:blipFill>
          <a:blip r:embed="rId2"/>
          <a:stretch>
            <a:fillRect/>
          </a:stretch>
        </p:blipFill>
        <p:spPr>
          <a:xfrm>
            <a:off x="0" y="2057400"/>
            <a:ext cx="9144000" cy="996462"/>
          </a:xfrm>
          <a:prstGeom prst="rect">
            <a:avLst/>
          </a:prstGeom>
        </p:spPr>
      </p:pic>
      <p:pic>
        <p:nvPicPr>
          <p:cNvPr id="6" name="Picture 5"/>
          <p:cNvPicPr>
            <a:picLocks noChangeAspect="1"/>
          </p:cNvPicPr>
          <p:nvPr/>
        </p:nvPicPr>
        <p:blipFill>
          <a:blip r:embed="rId3"/>
          <a:stretch>
            <a:fillRect/>
          </a:stretch>
        </p:blipFill>
        <p:spPr>
          <a:xfrm>
            <a:off x="3958" y="3725655"/>
            <a:ext cx="9144000" cy="1175321"/>
          </a:xfrm>
          <a:prstGeom prst="rect">
            <a:avLst/>
          </a:prstGeom>
        </p:spPr>
      </p:pic>
    </p:spTree>
    <p:extLst>
      <p:ext uri="{BB962C8B-B14F-4D97-AF65-F5344CB8AC3E}">
        <p14:creationId xmlns:p14="http://schemas.microsoft.com/office/powerpoint/2010/main" val="17417313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Items</a:t>
            </a:r>
          </a:p>
        </p:txBody>
      </p:sp>
      <p:pic>
        <p:nvPicPr>
          <p:cNvPr id="4" name="Picture 3"/>
          <p:cNvPicPr>
            <a:picLocks noChangeAspect="1"/>
          </p:cNvPicPr>
          <p:nvPr/>
        </p:nvPicPr>
        <p:blipFill rotWithShape="1">
          <a:blip r:embed="rId2"/>
          <a:srcRect l="62" t="3692" r="1205" b="4000"/>
          <a:stretch/>
        </p:blipFill>
        <p:spPr>
          <a:xfrm>
            <a:off x="192023" y="758093"/>
            <a:ext cx="3925845" cy="2366107"/>
          </a:xfrm>
          <a:prstGeom prst="rect">
            <a:avLst/>
          </a:prstGeom>
        </p:spPr>
      </p:pic>
      <p:pic>
        <p:nvPicPr>
          <p:cNvPr id="5" name="Picture 4"/>
          <p:cNvPicPr>
            <a:picLocks noChangeAspect="1"/>
          </p:cNvPicPr>
          <p:nvPr/>
        </p:nvPicPr>
        <p:blipFill>
          <a:blip r:embed="rId3"/>
          <a:stretch>
            <a:fillRect/>
          </a:stretch>
        </p:blipFill>
        <p:spPr>
          <a:xfrm>
            <a:off x="4495799" y="533400"/>
            <a:ext cx="4232041" cy="2873128"/>
          </a:xfrm>
          <a:prstGeom prst="rect">
            <a:avLst/>
          </a:prstGeom>
        </p:spPr>
      </p:pic>
      <p:pic>
        <p:nvPicPr>
          <p:cNvPr id="6" name="Picture 5"/>
          <p:cNvPicPr>
            <a:picLocks noChangeAspect="1"/>
          </p:cNvPicPr>
          <p:nvPr/>
        </p:nvPicPr>
        <p:blipFill>
          <a:blip r:embed="rId4"/>
          <a:stretch>
            <a:fillRect/>
          </a:stretch>
        </p:blipFill>
        <p:spPr>
          <a:xfrm>
            <a:off x="76200" y="3460256"/>
            <a:ext cx="3886199" cy="3016744"/>
          </a:xfrm>
          <a:prstGeom prst="rect">
            <a:avLst/>
          </a:prstGeom>
        </p:spPr>
      </p:pic>
      <p:pic>
        <p:nvPicPr>
          <p:cNvPr id="7" name="Picture 6"/>
          <p:cNvPicPr>
            <a:picLocks noChangeAspect="1"/>
          </p:cNvPicPr>
          <p:nvPr/>
        </p:nvPicPr>
        <p:blipFill>
          <a:blip r:embed="rId5"/>
          <a:stretch>
            <a:fillRect/>
          </a:stretch>
        </p:blipFill>
        <p:spPr>
          <a:xfrm>
            <a:off x="4572000" y="3733800"/>
            <a:ext cx="3754362" cy="2438400"/>
          </a:xfrm>
          <a:prstGeom prst="rect">
            <a:avLst/>
          </a:prstGeom>
        </p:spPr>
      </p:pic>
    </p:spTree>
    <p:extLst>
      <p:ext uri="{BB962C8B-B14F-4D97-AF65-F5344CB8AC3E}">
        <p14:creationId xmlns:p14="http://schemas.microsoft.com/office/powerpoint/2010/main" val="929929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Slicing </a:t>
            </a:r>
          </a:p>
        </p:txBody>
      </p:sp>
      <p:sp>
        <p:nvSpPr>
          <p:cNvPr id="3" name="Content Placeholder 2"/>
          <p:cNvSpPr>
            <a:spLocks noGrp="1"/>
          </p:cNvSpPr>
          <p:nvPr>
            <p:ph idx="1"/>
          </p:nvPr>
        </p:nvSpPr>
        <p:spPr/>
        <p:txBody>
          <a:bodyPr/>
          <a:lstStyle/>
          <a:p>
            <a:r>
              <a:rPr lang="en-US" b="1" dirty="0"/>
              <a:t>SLICES ARE NEVER COPIES</a:t>
            </a:r>
          </a:p>
          <a:p>
            <a:endParaRPr lang="en-US" b="1" dirty="0"/>
          </a:p>
          <a:p>
            <a:endParaRPr lang="en-US" b="1" dirty="0"/>
          </a:p>
          <a:p>
            <a:endParaRPr lang="en-US" dirty="0"/>
          </a:p>
          <a:p>
            <a:endParaRPr lang="en-US" dirty="0"/>
          </a:p>
          <a:p>
            <a:endParaRPr lang="en-US" dirty="0"/>
          </a:p>
          <a:p>
            <a:r>
              <a:rPr lang="en-US" dirty="0"/>
              <a:t>Having shared data is different from list slicing, IT saves memory and makes operations more efficient</a:t>
            </a:r>
          </a:p>
          <a:p>
            <a:endParaRPr lang="en-US" b="1" dirty="0"/>
          </a:p>
        </p:txBody>
      </p:sp>
      <p:pic>
        <p:nvPicPr>
          <p:cNvPr id="4" name="Picture 3"/>
          <p:cNvPicPr>
            <a:picLocks noChangeAspect="1"/>
          </p:cNvPicPr>
          <p:nvPr/>
        </p:nvPicPr>
        <p:blipFill>
          <a:blip r:embed="rId2"/>
          <a:stretch>
            <a:fillRect/>
          </a:stretch>
        </p:blipFill>
        <p:spPr>
          <a:xfrm>
            <a:off x="0" y="2003196"/>
            <a:ext cx="9144000" cy="2568804"/>
          </a:xfrm>
          <a:prstGeom prst="rect">
            <a:avLst/>
          </a:prstGeom>
        </p:spPr>
      </p:pic>
    </p:spTree>
    <p:extLst>
      <p:ext uri="{BB962C8B-B14F-4D97-AF65-F5344CB8AC3E}">
        <p14:creationId xmlns:p14="http://schemas.microsoft.com/office/powerpoint/2010/main" val="2093229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Assignment</a:t>
            </a:r>
          </a:p>
        </p:txBody>
      </p:sp>
      <p:pic>
        <p:nvPicPr>
          <p:cNvPr id="4" name="Content Placeholder 3"/>
          <p:cNvPicPr>
            <a:picLocks noGrp="1" noChangeAspect="1"/>
          </p:cNvPicPr>
          <p:nvPr>
            <p:ph idx="1"/>
          </p:nvPr>
        </p:nvPicPr>
        <p:blipFill>
          <a:blip r:embed="rId2"/>
          <a:stretch>
            <a:fillRect/>
          </a:stretch>
        </p:blipFill>
        <p:spPr>
          <a:xfrm>
            <a:off x="65314" y="1348731"/>
            <a:ext cx="4506686" cy="2072352"/>
          </a:xfrm>
          <a:prstGeom prst="rect">
            <a:avLst/>
          </a:prstGeom>
        </p:spPr>
      </p:pic>
      <p:pic>
        <p:nvPicPr>
          <p:cNvPr id="5" name="Picture 4"/>
          <p:cNvPicPr>
            <a:picLocks noChangeAspect="1"/>
          </p:cNvPicPr>
          <p:nvPr/>
        </p:nvPicPr>
        <p:blipFill rotWithShape="1">
          <a:blip r:embed="rId3"/>
          <a:srcRect r="4762"/>
          <a:stretch/>
        </p:blipFill>
        <p:spPr>
          <a:xfrm>
            <a:off x="4572001" y="1375025"/>
            <a:ext cx="4571999" cy="1977775"/>
          </a:xfrm>
          <a:prstGeom prst="rect">
            <a:avLst/>
          </a:prstGeom>
        </p:spPr>
      </p:pic>
      <p:pic>
        <p:nvPicPr>
          <p:cNvPr id="8" name="Picture 7"/>
          <p:cNvPicPr>
            <a:picLocks noChangeAspect="1"/>
          </p:cNvPicPr>
          <p:nvPr/>
        </p:nvPicPr>
        <p:blipFill rotWithShape="1">
          <a:blip r:embed="rId4"/>
          <a:srcRect r="5570"/>
          <a:stretch/>
        </p:blipFill>
        <p:spPr>
          <a:xfrm>
            <a:off x="0" y="4114800"/>
            <a:ext cx="4493821" cy="1812025"/>
          </a:xfrm>
          <a:prstGeom prst="rect">
            <a:avLst/>
          </a:prstGeom>
        </p:spPr>
      </p:pic>
      <p:pic>
        <p:nvPicPr>
          <p:cNvPr id="9" name="Picture 8"/>
          <p:cNvPicPr>
            <a:picLocks noChangeAspect="1"/>
          </p:cNvPicPr>
          <p:nvPr/>
        </p:nvPicPr>
        <p:blipFill rotWithShape="1">
          <a:blip r:embed="rId5"/>
          <a:srcRect r="3411"/>
          <a:stretch/>
        </p:blipFill>
        <p:spPr>
          <a:xfrm>
            <a:off x="4743100" y="4182612"/>
            <a:ext cx="4229799" cy="1676400"/>
          </a:xfrm>
          <a:prstGeom prst="rect">
            <a:avLst/>
          </a:prstGeom>
        </p:spPr>
      </p:pic>
    </p:spTree>
    <p:extLst>
      <p:ext uri="{BB962C8B-B14F-4D97-AF65-F5344CB8AC3E}">
        <p14:creationId xmlns:p14="http://schemas.microsoft.com/office/powerpoint/2010/main" val="826714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Slicing Patterns</a:t>
            </a:r>
          </a:p>
        </p:txBody>
      </p:sp>
      <p:sp>
        <p:nvSpPr>
          <p:cNvPr id="3" name="Content Placeholder 2"/>
          <p:cNvSpPr>
            <a:spLocks noGrp="1"/>
          </p:cNvSpPr>
          <p:nvPr>
            <p:ph idx="1"/>
          </p:nvPr>
        </p:nvSpPr>
        <p:spPr/>
        <p:txBody>
          <a:bodyPr/>
          <a:lstStyle/>
          <a:p>
            <a:r>
              <a:rPr lang="en-US" dirty="0"/>
              <a:t>Shifting values of an array: a[1:] = a[:-1]</a:t>
            </a:r>
          </a:p>
          <a:p>
            <a:endParaRPr lang="en-US" dirty="0"/>
          </a:p>
          <a:p>
            <a:endParaRPr lang="en-US" dirty="0"/>
          </a:p>
          <a:p>
            <a:endParaRPr lang="en-US" dirty="0"/>
          </a:p>
          <a:p>
            <a:r>
              <a:rPr lang="en-US" dirty="0"/>
              <a:t>Reverse an array: a[::-1]</a:t>
            </a:r>
          </a:p>
          <a:p>
            <a:endParaRPr lang="en-US" dirty="0"/>
          </a:p>
        </p:txBody>
      </p:sp>
      <p:pic>
        <p:nvPicPr>
          <p:cNvPr id="4" name="Picture 3"/>
          <p:cNvPicPr>
            <a:picLocks noChangeAspect="1"/>
          </p:cNvPicPr>
          <p:nvPr/>
        </p:nvPicPr>
        <p:blipFill>
          <a:blip r:embed="rId2"/>
          <a:stretch>
            <a:fillRect/>
          </a:stretch>
        </p:blipFill>
        <p:spPr>
          <a:xfrm>
            <a:off x="0" y="1981200"/>
            <a:ext cx="9144000" cy="1333254"/>
          </a:xfrm>
          <a:prstGeom prst="rect">
            <a:avLst/>
          </a:prstGeom>
        </p:spPr>
      </p:pic>
      <p:pic>
        <p:nvPicPr>
          <p:cNvPr id="5" name="Picture 4"/>
          <p:cNvPicPr>
            <a:picLocks noChangeAspect="1"/>
          </p:cNvPicPr>
          <p:nvPr/>
        </p:nvPicPr>
        <p:blipFill>
          <a:blip r:embed="rId3"/>
          <a:stretch>
            <a:fillRect/>
          </a:stretch>
        </p:blipFill>
        <p:spPr>
          <a:xfrm>
            <a:off x="9041" y="4267200"/>
            <a:ext cx="9144000" cy="981827"/>
          </a:xfrm>
          <a:prstGeom prst="rect">
            <a:avLst/>
          </a:prstGeom>
        </p:spPr>
      </p:pic>
    </p:spTree>
    <p:extLst>
      <p:ext uri="{BB962C8B-B14F-4D97-AF65-F5344CB8AC3E}">
        <p14:creationId xmlns:p14="http://schemas.microsoft.com/office/powerpoint/2010/main" val="3750861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array math</a:t>
            </a:r>
          </a:p>
        </p:txBody>
      </p:sp>
      <p:sp>
        <p:nvSpPr>
          <p:cNvPr id="3" name="Content Placeholder 2"/>
          <p:cNvSpPr>
            <a:spLocks noGrp="1"/>
          </p:cNvSpPr>
          <p:nvPr>
            <p:ph idx="1"/>
          </p:nvPr>
        </p:nvSpPr>
        <p:spPr/>
        <p:txBody>
          <a:bodyPr/>
          <a:lstStyle/>
          <a:p>
            <a:r>
              <a:rPr lang="en-US" dirty="0"/>
              <a:t>Operations with scalars apply to all elements (unlike </a:t>
            </a:r>
            <a:r>
              <a:rPr lang="en-US" dirty="0" err="1"/>
              <a:t>Matlab</a:t>
            </a:r>
            <a:r>
              <a:rPr lang="en-US" dirty="0"/>
              <a:t>)</a:t>
            </a:r>
          </a:p>
          <a:p>
            <a:endParaRPr lang="en-US" dirty="0"/>
          </a:p>
          <a:p>
            <a:r>
              <a:rPr lang="en-US" dirty="0"/>
              <a:t>Operations on other arrays are element-wise (think /.)</a:t>
            </a:r>
          </a:p>
          <a:p>
            <a:endParaRPr lang="en-US" dirty="0"/>
          </a:p>
          <a:p>
            <a:r>
              <a:rPr lang="en-US" dirty="0"/>
              <a:t>These operations create new arrays for the result (whew!)</a:t>
            </a:r>
          </a:p>
          <a:p>
            <a:endParaRPr lang="en-US" dirty="0"/>
          </a:p>
        </p:txBody>
      </p:sp>
    </p:spTree>
    <p:extLst>
      <p:ext uri="{BB962C8B-B14F-4D97-AF65-F5344CB8AC3E}">
        <p14:creationId xmlns:p14="http://schemas.microsoft.com/office/powerpoint/2010/main" val="1208301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Let’s get </a:t>
            </a:r>
            <a:r>
              <a:rPr lang="en-US" dirty="0" err="1"/>
              <a:t>vectorized</a:t>
            </a:r>
            <a:endParaRPr lang="en-US" dirty="0"/>
          </a:p>
        </p:txBody>
      </p:sp>
      <p:sp>
        <p:nvSpPr>
          <p:cNvPr id="3" name="Content Placeholder 2"/>
          <p:cNvSpPr>
            <a:spLocks noGrp="1"/>
          </p:cNvSpPr>
          <p:nvPr>
            <p:ph idx="1"/>
          </p:nvPr>
        </p:nvSpPr>
        <p:spPr/>
        <p:txBody>
          <a:bodyPr/>
          <a:lstStyle/>
          <a:p>
            <a:r>
              <a:rPr lang="en-US" dirty="0"/>
              <a:t>Conditional operations make </a:t>
            </a:r>
            <a:r>
              <a:rPr lang="en-US" dirty="0" err="1"/>
              <a:t>boolean</a:t>
            </a:r>
            <a:r>
              <a:rPr lang="en-US" dirty="0"/>
              <a:t> arrays</a:t>
            </a:r>
          </a:p>
          <a:p>
            <a:endParaRPr lang="en-US" dirty="0"/>
          </a:p>
          <a:p>
            <a:endParaRPr lang="en-US" dirty="0"/>
          </a:p>
          <a:p>
            <a:r>
              <a:rPr lang="en-US" dirty="0" err="1"/>
              <a:t>np.where</a:t>
            </a:r>
            <a:r>
              <a:rPr lang="en-US" dirty="0"/>
              <a:t> selects from an array</a:t>
            </a:r>
          </a:p>
          <a:p>
            <a:endParaRPr lang="en-US" dirty="0"/>
          </a:p>
          <a:p>
            <a:endParaRPr lang="en-US" dirty="0"/>
          </a:p>
        </p:txBody>
      </p:sp>
      <p:pic>
        <p:nvPicPr>
          <p:cNvPr id="4" name="Picture 3"/>
          <p:cNvPicPr>
            <a:picLocks noChangeAspect="1"/>
          </p:cNvPicPr>
          <p:nvPr/>
        </p:nvPicPr>
        <p:blipFill>
          <a:blip r:embed="rId2"/>
          <a:stretch>
            <a:fillRect/>
          </a:stretch>
        </p:blipFill>
        <p:spPr>
          <a:xfrm>
            <a:off x="0" y="1905000"/>
            <a:ext cx="9144000" cy="956930"/>
          </a:xfrm>
          <a:prstGeom prst="rect">
            <a:avLst/>
          </a:prstGeom>
        </p:spPr>
      </p:pic>
      <p:pic>
        <p:nvPicPr>
          <p:cNvPr id="5" name="Picture 4"/>
          <p:cNvPicPr>
            <a:picLocks noChangeAspect="1"/>
          </p:cNvPicPr>
          <p:nvPr/>
        </p:nvPicPr>
        <p:blipFill rotWithShape="1">
          <a:blip r:embed="rId3"/>
          <a:srcRect b="5075"/>
          <a:stretch/>
        </p:blipFill>
        <p:spPr>
          <a:xfrm>
            <a:off x="0" y="3985086"/>
            <a:ext cx="9144000" cy="1425114"/>
          </a:xfrm>
          <a:prstGeom prst="rect">
            <a:avLst/>
          </a:prstGeom>
        </p:spPr>
      </p:pic>
    </p:spTree>
    <p:extLst>
      <p:ext uri="{BB962C8B-B14F-4D97-AF65-F5344CB8AC3E}">
        <p14:creationId xmlns:p14="http://schemas.microsoft.com/office/powerpoint/2010/main" val="1317204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Array methods</a:t>
            </a:r>
          </a:p>
        </p:txBody>
      </p:sp>
      <p:sp>
        <p:nvSpPr>
          <p:cNvPr id="3" name="Content Placeholder 2"/>
          <p:cNvSpPr>
            <a:spLocks noGrp="1"/>
          </p:cNvSpPr>
          <p:nvPr>
            <p:ph idx="1"/>
          </p:nvPr>
        </p:nvSpPr>
        <p:spPr/>
        <p:txBody>
          <a:bodyPr/>
          <a:lstStyle/>
          <a:p>
            <a:r>
              <a:rPr lang="en-US" dirty="0"/>
              <a:t>Predicate</a:t>
            </a:r>
          </a:p>
          <a:p>
            <a:pPr lvl="1"/>
            <a:r>
              <a:rPr lang="it-IT" dirty="0" err="1"/>
              <a:t>a.any</a:t>
            </a:r>
            <a:r>
              <a:rPr lang="it-IT" dirty="0"/>
              <a:t>(), </a:t>
            </a:r>
            <a:r>
              <a:rPr lang="it-IT" dirty="0" err="1"/>
              <a:t>a.all</a:t>
            </a:r>
            <a:r>
              <a:rPr lang="it-IT" dirty="0"/>
              <a:t>()</a:t>
            </a:r>
            <a:endParaRPr lang="en-US" dirty="0"/>
          </a:p>
          <a:p>
            <a:r>
              <a:rPr lang="en-US" dirty="0"/>
              <a:t>Reduce</a:t>
            </a:r>
          </a:p>
          <a:p>
            <a:pPr lvl="1"/>
            <a:r>
              <a:rPr lang="en-US" dirty="0" err="1"/>
              <a:t>a.mean</a:t>
            </a:r>
            <a:r>
              <a:rPr lang="en-US" dirty="0"/>
              <a:t>(), </a:t>
            </a:r>
            <a:r>
              <a:rPr lang="en-US" dirty="0" err="1"/>
              <a:t>a.argmin</a:t>
            </a:r>
            <a:r>
              <a:rPr lang="en-US" dirty="0"/>
              <a:t>(), </a:t>
            </a:r>
            <a:r>
              <a:rPr lang="en-US" dirty="0" err="1"/>
              <a:t>a.argmax</a:t>
            </a:r>
            <a:r>
              <a:rPr lang="en-US" dirty="0"/>
              <a:t>(), </a:t>
            </a:r>
            <a:r>
              <a:rPr lang="en-US" dirty="0" err="1"/>
              <a:t>a.trace</a:t>
            </a:r>
            <a:r>
              <a:rPr lang="en-US" dirty="0"/>
              <a:t>(), </a:t>
            </a:r>
            <a:r>
              <a:rPr lang="en-US" dirty="0" err="1"/>
              <a:t>a.cumsum</a:t>
            </a:r>
            <a:r>
              <a:rPr lang="en-US" dirty="0"/>
              <a:t>(), </a:t>
            </a:r>
            <a:r>
              <a:rPr lang="en-US" dirty="0" err="1"/>
              <a:t>a.cumprod</a:t>
            </a:r>
            <a:r>
              <a:rPr lang="en-US" dirty="0"/>
              <a:t>()</a:t>
            </a:r>
          </a:p>
          <a:p>
            <a:r>
              <a:rPr lang="en-US" dirty="0"/>
              <a:t>Manipulate</a:t>
            </a:r>
          </a:p>
          <a:p>
            <a:pPr lvl="1"/>
            <a:r>
              <a:rPr lang="en-US" dirty="0" err="1"/>
              <a:t>a.argsort</a:t>
            </a:r>
            <a:r>
              <a:rPr lang="en-US" dirty="0"/>
              <a:t>(), </a:t>
            </a:r>
            <a:r>
              <a:rPr lang="en-US" dirty="0" err="1"/>
              <a:t>a.transpose</a:t>
            </a:r>
            <a:r>
              <a:rPr lang="en-US" dirty="0"/>
              <a:t>(), </a:t>
            </a:r>
            <a:r>
              <a:rPr lang="en-US" dirty="0" err="1"/>
              <a:t>a.reshape</a:t>
            </a:r>
            <a:r>
              <a:rPr lang="en-US" dirty="0"/>
              <a:t>(...), </a:t>
            </a:r>
            <a:r>
              <a:rPr lang="en-US" dirty="0" err="1"/>
              <a:t>a.ravel</a:t>
            </a:r>
            <a:r>
              <a:rPr lang="en-US" dirty="0"/>
              <a:t>(), </a:t>
            </a:r>
            <a:r>
              <a:rPr lang="en-US" dirty="0" err="1"/>
              <a:t>a.fill</a:t>
            </a:r>
            <a:r>
              <a:rPr lang="en-US" dirty="0"/>
              <a:t>(...), </a:t>
            </a:r>
            <a:r>
              <a:rPr lang="en-US" dirty="0" err="1"/>
              <a:t>a.clip</a:t>
            </a:r>
            <a:r>
              <a:rPr lang="en-US" dirty="0"/>
              <a:t>(...)</a:t>
            </a:r>
          </a:p>
          <a:p>
            <a:r>
              <a:rPr lang="en-US" dirty="0"/>
              <a:t>Complex numbers</a:t>
            </a:r>
          </a:p>
          <a:p>
            <a:pPr lvl="1"/>
            <a:r>
              <a:rPr lang="en-US" dirty="0" err="1"/>
              <a:t>a.real</a:t>
            </a:r>
            <a:r>
              <a:rPr lang="en-US" dirty="0"/>
              <a:t>, </a:t>
            </a:r>
            <a:r>
              <a:rPr lang="en-US" dirty="0" err="1"/>
              <a:t>a.imag</a:t>
            </a:r>
            <a:r>
              <a:rPr lang="en-US" dirty="0"/>
              <a:t>, </a:t>
            </a:r>
            <a:r>
              <a:rPr lang="en-US" dirty="0" err="1"/>
              <a:t>a.conj</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20023294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939" y="304800"/>
            <a:ext cx="8636290" cy="502061"/>
          </a:xfrm>
        </p:spPr>
        <p:txBody>
          <a:bodyPr/>
          <a:lstStyle/>
          <a:p>
            <a:r>
              <a:rPr lang="en-US" dirty="0"/>
              <a:t>Array reshaping</a:t>
            </a:r>
          </a:p>
        </p:txBody>
      </p:sp>
      <p:sp>
        <p:nvSpPr>
          <p:cNvPr id="3" name="Content Placeholder 2"/>
          <p:cNvSpPr>
            <a:spLocks noGrp="1"/>
          </p:cNvSpPr>
          <p:nvPr>
            <p:ph idx="1"/>
          </p:nvPr>
        </p:nvSpPr>
        <p:spPr/>
        <p:txBody>
          <a:bodyPr/>
          <a:lstStyle/>
          <a:p>
            <a:r>
              <a:rPr lang="en-US" dirty="0"/>
              <a:t>The size of an array is the product of the shape values: </a:t>
            </a:r>
            <a:r>
              <a:rPr lang="en-US" dirty="0" err="1"/>
              <a:t>anarray</a:t>
            </a:r>
            <a:r>
              <a:rPr lang="en-US" dirty="0"/>
              <a:t> with a shape of (3,4,3) has 3x4x3=36 elements</a:t>
            </a:r>
          </a:p>
          <a:p>
            <a:r>
              <a:rPr lang="en-US" dirty="0"/>
              <a:t>reshape will reshape an array to any similar size</a:t>
            </a:r>
          </a:p>
          <a:p>
            <a:r>
              <a:rPr lang="en-US" dirty="0"/>
              <a:t>Takes tuples as arguments: </a:t>
            </a:r>
            <a:r>
              <a:rPr lang="en-US" dirty="0" err="1"/>
              <a:t>a.reshape</a:t>
            </a:r>
            <a:r>
              <a:rPr lang="en-US" dirty="0"/>
              <a:t>((3,1,1,1))</a:t>
            </a:r>
          </a:p>
          <a:p>
            <a:pPr lvl="2"/>
            <a:r>
              <a:rPr lang="en-US" dirty="0"/>
              <a:t>Use -1 for a wildcard dimension</a:t>
            </a:r>
          </a:p>
          <a:p>
            <a:r>
              <a:rPr lang="en-US" dirty="0"/>
              <a:t>gets filled in based on the shape of the array</a:t>
            </a:r>
          </a:p>
          <a:p>
            <a:endParaRPr lang="en-US" dirty="0"/>
          </a:p>
          <a:p>
            <a:endParaRPr lang="en-US" dirty="0"/>
          </a:p>
          <a:p>
            <a:r>
              <a:rPr lang="en-US" dirty="0" err="1"/>
              <a:t>np.squeeze</a:t>
            </a:r>
            <a:r>
              <a:rPr lang="en-US" dirty="0"/>
              <a:t> removes singular dimensions</a:t>
            </a:r>
          </a:p>
          <a:p>
            <a:endParaRPr lang="en-US" dirty="0"/>
          </a:p>
          <a:p>
            <a:endParaRPr lang="en-US" dirty="0"/>
          </a:p>
        </p:txBody>
      </p:sp>
      <p:pic>
        <p:nvPicPr>
          <p:cNvPr id="4" name="Picture 3"/>
          <p:cNvPicPr>
            <a:picLocks noChangeAspect="1"/>
          </p:cNvPicPr>
          <p:nvPr/>
        </p:nvPicPr>
        <p:blipFill>
          <a:blip r:embed="rId2"/>
          <a:stretch>
            <a:fillRect/>
          </a:stretch>
        </p:blipFill>
        <p:spPr>
          <a:xfrm>
            <a:off x="947438" y="4822206"/>
            <a:ext cx="7150100" cy="825500"/>
          </a:xfrm>
          <a:prstGeom prst="rect">
            <a:avLst/>
          </a:prstGeom>
        </p:spPr>
      </p:pic>
    </p:spTree>
    <p:extLst>
      <p:ext uri="{BB962C8B-B14F-4D97-AF65-F5344CB8AC3E}">
        <p14:creationId xmlns:p14="http://schemas.microsoft.com/office/powerpoint/2010/main" val="208221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is NOT great for…</a:t>
            </a:r>
          </a:p>
        </p:txBody>
      </p:sp>
      <p:sp>
        <p:nvSpPr>
          <p:cNvPr id="3" name="Content Placeholder 2"/>
          <p:cNvSpPr>
            <a:spLocks noGrp="1"/>
          </p:cNvSpPr>
          <p:nvPr>
            <p:ph idx="1"/>
          </p:nvPr>
        </p:nvSpPr>
        <p:spPr/>
        <p:txBody>
          <a:bodyPr/>
          <a:lstStyle/>
          <a:p>
            <a:r>
              <a:rPr lang="en-US" dirty="0"/>
              <a:t>Device drivers and low-level systems</a:t>
            </a:r>
          </a:p>
          <a:p>
            <a:r>
              <a:rPr lang="en-US" dirty="0"/>
              <a:t>Computer graphics, visualization, and games</a:t>
            </a:r>
          </a:p>
          <a:p>
            <a:r>
              <a:rPr lang="en-US" dirty="0"/>
              <a:t>Numerical algorithms (but see </a:t>
            </a:r>
            <a:r>
              <a:rPr lang="en-US" dirty="0" err="1"/>
              <a:t>Numba</a:t>
            </a:r>
            <a:r>
              <a:rPr lang="en-US" dirty="0"/>
              <a:t>)</a:t>
            </a:r>
          </a:p>
          <a:p>
            <a:r>
              <a:rPr lang="en-US" dirty="0"/>
              <a:t>Comment : Python is still used in these application domains, but only as a high-level control language. Important computations are actually carried out in C, C++, Fortran, etc. For example, you would not implement matrix-multiplication in pure Python (without </a:t>
            </a:r>
            <a:r>
              <a:rPr lang="en-US" dirty="0" err="1"/>
              <a:t>Numba</a:t>
            </a:r>
            <a:r>
              <a:rPr lang="en-US" dirty="0"/>
              <a:t> or </a:t>
            </a:r>
            <a:r>
              <a:rPr lang="en-US" dirty="0" err="1"/>
              <a:t>Cython</a:t>
            </a:r>
            <a:r>
              <a:rPr lang="en-US" dirty="0"/>
              <a:t>)</a:t>
            </a:r>
          </a:p>
        </p:txBody>
      </p:sp>
    </p:spTree>
    <p:extLst>
      <p:ext uri="{BB962C8B-B14F-4D97-AF65-F5344CB8AC3E}">
        <p14:creationId xmlns:p14="http://schemas.microsoft.com/office/powerpoint/2010/main" val="7274297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Built-in </a:t>
            </a:r>
            <a:r>
              <a:rPr lang="en-US" dirty="0" err="1"/>
              <a:t>NumPy</a:t>
            </a:r>
            <a:r>
              <a:rPr lang="en-US" dirty="0"/>
              <a:t> universal functions</a:t>
            </a:r>
          </a:p>
        </p:txBody>
      </p:sp>
      <p:sp>
        <p:nvSpPr>
          <p:cNvPr id="3" name="Content Placeholder 2"/>
          <p:cNvSpPr>
            <a:spLocks noGrp="1"/>
          </p:cNvSpPr>
          <p:nvPr>
            <p:ph idx="1"/>
          </p:nvPr>
        </p:nvSpPr>
        <p:spPr/>
        <p:txBody>
          <a:bodyPr/>
          <a:lstStyle/>
          <a:p>
            <a:r>
              <a:rPr lang="en-US" sz="2000" dirty="0"/>
              <a:t>comparison: &lt;, &lt;=, ==, !=, &gt;=, &gt;</a:t>
            </a:r>
          </a:p>
          <a:p>
            <a:r>
              <a:rPr lang="en-US" sz="2000" dirty="0"/>
              <a:t>arithmetic: +, -, *, /, reciprocal, square</a:t>
            </a:r>
          </a:p>
          <a:p>
            <a:r>
              <a:rPr lang="en-US" sz="2000" dirty="0"/>
              <a:t>exponential: </a:t>
            </a:r>
            <a:r>
              <a:rPr lang="en-US" sz="2000" dirty="0" err="1"/>
              <a:t>exp</a:t>
            </a:r>
            <a:r>
              <a:rPr lang="en-US" sz="2000" dirty="0"/>
              <a:t>, expm1, exp2, log, log10, log1p, log2,</a:t>
            </a:r>
          </a:p>
          <a:p>
            <a:r>
              <a:rPr lang="en-US" sz="2000" dirty="0"/>
              <a:t>power, </a:t>
            </a:r>
            <a:r>
              <a:rPr lang="en-US" sz="2000" dirty="0" err="1"/>
              <a:t>sqrt</a:t>
            </a:r>
            <a:endParaRPr lang="en-US" sz="2000" dirty="0"/>
          </a:p>
          <a:p>
            <a:r>
              <a:rPr lang="en-US" sz="2000" dirty="0"/>
              <a:t>trig: sin, cos, tan, </a:t>
            </a:r>
            <a:r>
              <a:rPr lang="en-US" sz="2000" dirty="0" err="1"/>
              <a:t>acsin</a:t>
            </a:r>
            <a:r>
              <a:rPr lang="en-US" sz="2000" dirty="0"/>
              <a:t>, </a:t>
            </a:r>
            <a:r>
              <a:rPr lang="en-US" sz="2000" dirty="0" err="1"/>
              <a:t>arccos</a:t>
            </a:r>
            <a:r>
              <a:rPr lang="en-US" sz="2000" dirty="0"/>
              <a:t>, </a:t>
            </a:r>
            <a:r>
              <a:rPr lang="en-US" sz="2000" dirty="0" err="1"/>
              <a:t>atctan</a:t>
            </a:r>
            <a:r>
              <a:rPr lang="en-US" sz="2000" dirty="0"/>
              <a:t>, </a:t>
            </a:r>
            <a:r>
              <a:rPr lang="en-US" sz="2000" dirty="0" err="1"/>
              <a:t>sinh</a:t>
            </a:r>
            <a:r>
              <a:rPr lang="en-US" sz="2000" dirty="0"/>
              <a:t>, </a:t>
            </a:r>
            <a:r>
              <a:rPr lang="en-US" sz="2000" dirty="0" err="1"/>
              <a:t>cosh</a:t>
            </a:r>
            <a:r>
              <a:rPr lang="en-US" sz="2000" dirty="0"/>
              <a:t>,</a:t>
            </a:r>
          </a:p>
          <a:p>
            <a:r>
              <a:rPr lang="en-US" sz="2000" dirty="0" err="1"/>
              <a:t>tanh</a:t>
            </a:r>
            <a:r>
              <a:rPr lang="en-US" sz="2000" dirty="0"/>
              <a:t>, </a:t>
            </a:r>
            <a:r>
              <a:rPr lang="en-US" sz="2000" dirty="0" err="1"/>
              <a:t>acsinh</a:t>
            </a:r>
            <a:r>
              <a:rPr lang="en-US" sz="2000" dirty="0"/>
              <a:t>, </a:t>
            </a:r>
            <a:r>
              <a:rPr lang="en-US" sz="2000" dirty="0" err="1"/>
              <a:t>arccosh</a:t>
            </a:r>
            <a:r>
              <a:rPr lang="en-US" sz="2000" dirty="0"/>
              <a:t>, </a:t>
            </a:r>
            <a:r>
              <a:rPr lang="en-US" sz="2000" dirty="0" err="1"/>
              <a:t>atctanh</a:t>
            </a:r>
            <a:endParaRPr lang="en-US" sz="2000" dirty="0"/>
          </a:p>
          <a:p>
            <a:r>
              <a:rPr lang="en-US" sz="2000" dirty="0"/>
              <a:t>bitwise: &amp;, |, ~, ^, </a:t>
            </a:r>
            <a:r>
              <a:rPr lang="en-US" sz="2000" dirty="0" err="1"/>
              <a:t>leftshift</a:t>
            </a:r>
            <a:r>
              <a:rPr lang="en-US" sz="2000" dirty="0"/>
              <a:t>, </a:t>
            </a:r>
            <a:r>
              <a:rPr lang="en-US" sz="2000" dirty="0" err="1"/>
              <a:t>rightshift</a:t>
            </a:r>
            <a:endParaRPr lang="en-US" sz="2000" dirty="0"/>
          </a:p>
          <a:p>
            <a:r>
              <a:rPr lang="en-US" sz="2000" dirty="0"/>
              <a:t>logical operations: and, </a:t>
            </a:r>
            <a:r>
              <a:rPr lang="en-US" sz="2000" dirty="0" err="1"/>
              <a:t>logical_xor</a:t>
            </a:r>
            <a:r>
              <a:rPr lang="en-US" sz="2000" dirty="0"/>
              <a:t>, not, or</a:t>
            </a:r>
          </a:p>
          <a:p>
            <a:r>
              <a:rPr lang="en-US" sz="2000" dirty="0"/>
              <a:t>predicates: </a:t>
            </a:r>
            <a:r>
              <a:rPr lang="en-US" sz="2000" dirty="0" err="1"/>
              <a:t>isfinite</a:t>
            </a:r>
            <a:r>
              <a:rPr lang="en-US" sz="2000" dirty="0"/>
              <a:t>, </a:t>
            </a:r>
            <a:r>
              <a:rPr lang="en-US" sz="2000" dirty="0" err="1"/>
              <a:t>isinf</a:t>
            </a:r>
            <a:r>
              <a:rPr lang="en-US" sz="2000" dirty="0"/>
              <a:t>, </a:t>
            </a:r>
            <a:r>
              <a:rPr lang="en-US" sz="2000" dirty="0" err="1"/>
              <a:t>isnan</a:t>
            </a:r>
            <a:r>
              <a:rPr lang="en-US" sz="2000" dirty="0"/>
              <a:t>, </a:t>
            </a:r>
            <a:r>
              <a:rPr lang="en-US" sz="2000" dirty="0" err="1"/>
              <a:t>signbit</a:t>
            </a:r>
            <a:endParaRPr lang="en-US" sz="2000" dirty="0"/>
          </a:p>
          <a:p>
            <a:r>
              <a:rPr lang="en-US" sz="2000" dirty="0"/>
              <a:t>other: abs, ceil, floor, mod, </a:t>
            </a:r>
            <a:r>
              <a:rPr lang="en-US" sz="2000" dirty="0" err="1"/>
              <a:t>modf</a:t>
            </a:r>
            <a:r>
              <a:rPr lang="en-US" sz="2000" dirty="0"/>
              <a:t>, round, </a:t>
            </a:r>
            <a:r>
              <a:rPr lang="en-US" sz="2000" dirty="0" err="1"/>
              <a:t>sinc</a:t>
            </a:r>
            <a:r>
              <a:rPr lang="en-US" sz="2000" dirty="0"/>
              <a:t>, sign, </a:t>
            </a:r>
            <a:r>
              <a:rPr lang="en-US" sz="2000" dirty="0" err="1"/>
              <a:t>trunc</a:t>
            </a:r>
            <a:endParaRPr lang="en-US" sz="2000" dirty="0"/>
          </a:p>
        </p:txBody>
      </p:sp>
    </p:spTree>
    <p:extLst>
      <p:ext uri="{BB962C8B-B14F-4D97-AF65-F5344CB8AC3E}">
        <p14:creationId xmlns:p14="http://schemas.microsoft.com/office/powerpoint/2010/main" val="424548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NumPy</a:t>
            </a:r>
            <a:r>
              <a:rPr lang="en-US" dirty="0"/>
              <a:t> other functions</a:t>
            </a:r>
          </a:p>
        </p:txBody>
      </p:sp>
      <p:sp>
        <p:nvSpPr>
          <p:cNvPr id="3" name="Content Placeholder 2"/>
          <p:cNvSpPr>
            <a:spLocks noGrp="1"/>
          </p:cNvSpPr>
          <p:nvPr>
            <p:ph idx="1"/>
          </p:nvPr>
        </p:nvSpPr>
        <p:spPr/>
        <p:txBody>
          <a:bodyPr/>
          <a:lstStyle/>
          <a:p>
            <a:r>
              <a:rPr lang="en-US" dirty="0" err="1"/>
              <a:t>numpy.fft</a:t>
            </a:r>
            <a:r>
              <a:rPr lang="en-US" dirty="0"/>
              <a:t> — Fast Fourier transforms</a:t>
            </a:r>
          </a:p>
          <a:p>
            <a:r>
              <a:rPr lang="en-US" dirty="0" err="1"/>
              <a:t>numpy.polynomial</a:t>
            </a:r>
            <a:r>
              <a:rPr lang="en-US" dirty="0"/>
              <a:t> — Orthogonal polynomials, spline fitting</a:t>
            </a:r>
          </a:p>
          <a:p>
            <a:r>
              <a:rPr lang="en-US" dirty="0" err="1"/>
              <a:t>numpy.linalg</a:t>
            </a:r>
            <a:r>
              <a:rPr lang="en-US" dirty="0"/>
              <a:t> — Linear algebra</a:t>
            </a:r>
          </a:p>
          <a:p>
            <a:pPr lvl="1"/>
            <a:r>
              <a:rPr lang="en-US" dirty="0" err="1"/>
              <a:t>cholesky</a:t>
            </a:r>
            <a:r>
              <a:rPr lang="en-US" dirty="0"/>
              <a:t>, </a:t>
            </a:r>
            <a:r>
              <a:rPr lang="en-US" dirty="0" err="1"/>
              <a:t>det</a:t>
            </a:r>
            <a:r>
              <a:rPr lang="en-US" dirty="0"/>
              <a:t>, </a:t>
            </a:r>
            <a:r>
              <a:rPr lang="en-US" dirty="0" err="1"/>
              <a:t>eig</a:t>
            </a:r>
            <a:r>
              <a:rPr lang="en-US" dirty="0"/>
              <a:t>, </a:t>
            </a:r>
            <a:r>
              <a:rPr lang="en-US" dirty="0" err="1"/>
              <a:t>eigvals</a:t>
            </a:r>
            <a:r>
              <a:rPr lang="en-US" dirty="0"/>
              <a:t>, </a:t>
            </a:r>
            <a:r>
              <a:rPr lang="en-US" dirty="0" err="1"/>
              <a:t>inv</a:t>
            </a:r>
            <a:r>
              <a:rPr lang="en-US" dirty="0"/>
              <a:t>, </a:t>
            </a:r>
            <a:r>
              <a:rPr lang="en-US" dirty="0" err="1"/>
              <a:t>lstsq</a:t>
            </a:r>
            <a:r>
              <a:rPr lang="en-US" dirty="0"/>
              <a:t>, norm, </a:t>
            </a:r>
            <a:r>
              <a:rPr lang="en-US" dirty="0" err="1"/>
              <a:t>qr</a:t>
            </a:r>
            <a:r>
              <a:rPr lang="en-US" dirty="0"/>
              <a:t>, </a:t>
            </a:r>
            <a:r>
              <a:rPr lang="en-US" dirty="0" err="1"/>
              <a:t>svd</a:t>
            </a:r>
            <a:endParaRPr lang="en-US" dirty="0"/>
          </a:p>
          <a:p>
            <a:r>
              <a:rPr lang="en-US" dirty="0" err="1"/>
              <a:t>numpy.math</a:t>
            </a:r>
            <a:r>
              <a:rPr lang="en-US" dirty="0"/>
              <a:t> — C standard library math functions</a:t>
            </a:r>
          </a:p>
          <a:p>
            <a:r>
              <a:rPr lang="en-US" dirty="0" err="1"/>
              <a:t>numpy.random</a:t>
            </a:r>
            <a:r>
              <a:rPr lang="en-US" dirty="0"/>
              <a:t> — Random number generation</a:t>
            </a:r>
          </a:p>
          <a:p>
            <a:pPr lvl="1"/>
            <a:r>
              <a:rPr lang="en-US" dirty="0"/>
              <a:t>beta, gamma, geometric, hypergeometric, lognormal,</a:t>
            </a:r>
          </a:p>
          <a:p>
            <a:r>
              <a:rPr lang="en-US" dirty="0"/>
              <a:t>normal, </a:t>
            </a:r>
            <a:r>
              <a:rPr lang="en-US" dirty="0" err="1"/>
              <a:t>poisson</a:t>
            </a:r>
            <a:r>
              <a:rPr lang="en-US" dirty="0"/>
              <a:t>, uniform, </a:t>
            </a:r>
            <a:r>
              <a:rPr lang="en-US" dirty="0" err="1"/>
              <a:t>weibull</a:t>
            </a:r>
            <a:endParaRPr lang="en-US" dirty="0"/>
          </a:p>
          <a:p>
            <a:endParaRPr lang="en-US" dirty="0"/>
          </a:p>
        </p:txBody>
      </p:sp>
    </p:spTree>
    <p:extLst>
      <p:ext uri="{BB962C8B-B14F-4D97-AF65-F5344CB8AC3E}">
        <p14:creationId xmlns:p14="http://schemas.microsoft.com/office/powerpoint/2010/main" val="14478801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6319" y="2718036"/>
            <a:ext cx="3331361" cy="1421928"/>
          </a:xfrm>
          <a:prstGeom prst="rect">
            <a:avLst/>
          </a:prstGeom>
          <a:noFill/>
        </p:spPr>
        <p:txBody>
          <a:bodyPr wrap="none" rtlCol="0">
            <a:spAutoFit/>
          </a:bodyPr>
          <a:lstStyle/>
          <a:p>
            <a:pPr algn="ctr">
              <a:lnSpc>
                <a:spcPct val="90000"/>
              </a:lnSpc>
            </a:pPr>
            <a:r>
              <a:rPr lang="en-US" sz="9600"/>
              <a:t>SciPy</a:t>
            </a:r>
            <a:endParaRPr lang="en-US" sz="9600" dirty="0"/>
          </a:p>
        </p:txBody>
      </p:sp>
    </p:spTree>
    <p:extLst>
      <p:ext uri="{BB962C8B-B14F-4D97-AF65-F5344CB8AC3E}">
        <p14:creationId xmlns:p14="http://schemas.microsoft.com/office/powerpoint/2010/main" val="13847121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err="1"/>
              <a:t>SciPy</a:t>
            </a:r>
            <a:endParaRPr lang="en-US" dirty="0"/>
          </a:p>
        </p:txBody>
      </p:sp>
      <p:sp>
        <p:nvSpPr>
          <p:cNvPr id="3" name="Content Placeholder 2"/>
          <p:cNvSpPr>
            <a:spLocks noGrp="1"/>
          </p:cNvSpPr>
          <p:nvPr>
            <p:ph idx="1"/>
          </p:nvPr>
        </p:nvSpPr>
        <p:spPr/>
        <p:txBody>
          <a:bodyPr/>
          <a:lstStyle/>
          <a:p>
            <a:r>
              <a:rPr lang="en-US" dirty="0"/>
              <a:t>Complement to </a:t>
            </a:r>
            <a:r>
              <a:rPr lang="en-US" dirty="0" err="1"/>
              <a:t>NumPy</a:t>
            </a:r>
            <a:endParaRPr lang="en-US" dirty="0"/>
          </a:p>
          <a:p>
            <a:endParaRPr lang="en-US" dirty="0"/>
          </a:p>
          <a:p>
            <a:r>
              <a:rPr lang="en-US" dirty="0"/>
              <a:t>More domain oriented in its content</a:t>
            </a:r>
          </a:p>
          <a:p>
            <a:endParaRPr lang="en-US" dirty="0"/>
          </a:p>
          <a:p>
            <a:r>
              <a:rPr lang="en-US" dirty="0"/>
              <a:t>Some code is developed in the </a:t>
            </a:r>
            <a:r>
              <a:rPr lang="en-US" dirty="0" err="1"/>
              <a:t>scikit</a:t>
            </a:r>
            <a:r>
              <a:rPr lang="en-US" dirty="0"/>
              <a:t> series as well</a:t>
            </a:r>
          </a:p>
          <a:p>
            <a:pPr lvl="1"/>
            <a:r>
              <a:rPr lang="en-US" dirty="0" err="1"/>
              <a:t>scikit</a:t>
            </a:r>
            <a:r>
              <a:rPr lang="en-US" dirty="0"/>
              <a:t>-image</a:t>
            </a:r>
          </a:p>
          <a:p>
            <a:pPr lvl="1"/>
            <a:r>
              <a:rPr lang="en-US" dirty="0" err="1"/>
              <a:t>scikit</a:t>
            </a:r>
            <a:r>
              <a:rPr lang="en-US" dirty="0"/>
              <a:t>-learn</a:t>
            </a:r>
          </a:p>
          <a:p>
            <a:pPr lvl="1"/>
            <a:r>
              <a:rPr lang="en-US" dirty="0" err="1"/>
              <a:t>scikit-statsmodels</a:t>
            </a:r>
            <a:endParaRPr lang="en-US" dirty="0"/>
          </a:p>
          <a:p>
            <a:endParaRPr lang="en-US" dirty="0"/>
          </a:p>
        </p:txBody>
      </p:sp>
    </p:spTree>
    <p:extLst>
      <p:ext uri="{BB962C8B-B14F-4D97-AF65-F5344CB8AC3E}">
        <p14:creationId xmlns:p14="http://schemas.microsoft.com/office/powerpoint/2010/main" val="577511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502061"/>
          </a:xfrm>
        </p:spPr>
        <p:txBody>
          <a:bodyPr/>
          <a:lstStyle/>
          <a:p>
            <a:r>
              <a:rPr lang="en-US" dirty="0"/>
              <a:t>Statistics</a:t>
            </a:r>
          </a:p>
        </p:txBody>
      </p:sp>
      <p:sp>
        <p:nvSpPr>
          <p:cNvPr id="3" name="Content Placeholder 2"/>
          <p:cNvSpPr>
            <a:spLocks noGrp="1"/>
          </p:cNvSpPr>
          <p:nvPr>
            <p:ph idx="1"/>
          </p:nvPr>
        </p:nvSpPr>
        <p:spPr/>
        <p:txBody>
          <a:bodyPr/>
          <a:lstStyle/>
          <a:p>
            <a:r>
              <a:rPr lang="en-US" dirty="0" err="1"/>
              <a:t>Scipy</a:t>
            </a:r>
            <a:r>
              <a:rPr lang="en-US" dirty="0"/>
              <a:t> provides a uniform interface for continuous and discrete probability distributions</a:t>
            </a:r>
          </a:p>
          <a:p>
            <a:endParaRPr lang="en-US" dirty="0"/>
          </a:p>
          <a:p>
            <a:r>
              <a:rPr lang="en-US" dirty="0"/>
              <a:t>Useful for statistical tools and probabilistic descriptions of</a:t>
            </a:r>
          </a:p>
          <a:p>
            <a:pPr lvl="1"/>
            <a:r>
              <a:rPr lang="en-US" dirty="0"/>
              <a:t>random processes</a:t>
            </a:r>
          </a:p>
          <a:p>
            <a:pPr lvl="1"/>
            <a:r>
              <a:rPr lang="en-US" dirty="0"/>
              <a:t>Working with random variables</a:t>
            </a:r>
          </a:p>
          <a:p>
            <a:pPr lvl="1"/>
            <a:r>
              <a:rPr lang="en-US" dirty="0"/>
              <a:t>Constructing distributions</a:t>
            </a:r>
          </a:p>
          <a:p>
            <a:pPr lvl="1"/>
            <a:r>
              <a:rPr lang="en-US" dirty="0"/>
              <a:t>Creating samples from distributions</a:t>
            </a:r>
          </a:p>
          <a:p>
            <a:pPr lvl="1"/>
            <a:r>
              <a:rPr lang="en-US" dirty="0"/>
              <a:t>Fitting parameters of a distribution to data</a:t>
            </a:r>
          </a:p>
          <a:p>
            <a:pPr lvl="1"/>
            <a:r>
              <a:rPr lang="en-US" dirty="0"/>
              <a:t>Non-parametric density estimation</a:t>
            </a:r>
          </a:p>
          <a:p>
            <a:endParaRPr lang="en-US" dirty="0"/>
          </a:p>
        </p:txBody>
      </p:sp>
    </p:spTree>
    <p:extLst>
      <p:ext uri="{BB962C8B-B14F-4D97-AF65-F5344CB8AC3E}">
        <p14:creationId xmlns:p14="http://schemas.microsoft.com/office/powerpoint/2010/main" val="1758826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Statements</a:t>
            </a:r>
          </a:p>
        </p:txBody>
      </p:sp>
      <p:sp>
        <p:nvSpPr>
          <p:cNvPr id="3" name="Content Placeholder 2"/>
          <p:cNvSpPr>
            <a:spLocks noGrp="1"/>
          </p:cNvSpPr>
          <p:nvPr>
            <p:ph idx="1"/>
          </p:nvPr>
        </p:nvSpPr>
        <p:spPr>
          <a:xfrm>
            <a:off x="76200" y="1367185"/>
            <a:ext cx="8991600" cy="4195415"/>
          </a:xfrm>
        </p:spPr>
        <p:txBody>
          <a:bodyPr/>
          <a:lstStyle/>
          <a:p>
            <a:r>
              <a:rPr lang="en-US" dirty="0"/>
              <a:t>A Python program is a sequence of statements</a:t>
            </a:r>
          </a:p>
          <a:p>
            <a:r>
              <a:rPr lang="en-US" dirty="0"/>
              <a:t>Each statement is terminated by a newline</a:t>
            </a:r>
          </a:p>
          <a:p>
            <a:r>
              <a:rPr lang="en-US" dirty="0"/>
              <a:t>Statements are executed one after the other until the end of the file</a:t>
            </a:r>
          </a:p>
          <a:p>
            <a:r>
              <a:rPr lang="en-US" dirty="0"/>
              <a:t>Comments are denoted by # and extend to the end of the line</a:t>
            </a:r>
          </a:p>
          <a:p>
            <a:r>
              <a:rPr lang="en-US" dirty="0"/>
              <a:t>There are no block comments in Python (e.g., /* ... */).</a:t>
            </a:r>
          </a:p>
        </p:txBody>
      </p:sp>
    </p:spTree>
    <p:extLst>
      <p:ext uri="{BB962C8B-B14F-4D97-AF65-F5344CB8AC3E}">
        <p14:creationId xmlns:p14="http://schemas.microsoft.com/office/powerpoint/2010/main" val="269744720"/>
      </p:ext>
    </p:extLst>
  </p:cSld>
  <p:clrMapOvr>
    <a:masterClrMapping/>
  </p:clrMapOvr>
</p:sld>
</file>

<file path=ppt/theme/theme1.xml><?xml version="1.0" encoding="utf-8"?>
<a:theme xmlns:a="http://schemas.openxmlformats.org/drawingml/2006/main" name="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7363</TotalTime>
  <Words>4377</Words>
  <Application>Microsoft Macintosh PowerPoint</Application>
  <PresentationFormat>On-screen Show (4:3)</PresentationFormat>
  <Paragraphs>751</Paragraphs>
  <Slides>84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ＭＳ Ｐゴシック</vt:lpstr>
      <vt:lpstr>Arial</vt:lpstr>
      <vt:lpstr>Arial Black</vt:lpstr>
      <vt:lpstr>Avenir Medium</vt:lpstr>
      <vt:lpstr>Calibri</vt:lpstr>
      <vt:lpstr>Courier</vt:lpstr>
      <vt:lpstr>Courier-Bold</vt:lpstr>
      <vt:lpstr>Wingdings</vt:lpstr>
      <vt:lpstr>Default Theme</vt:lpstr>
      <vt:lpstr>PowerPoint Presentation</vt:lpstr>
      <vt:lpstr>If you are not new to Python…</vt:lpstr>
      <vt:lpstr>About</vt:lpstr>
      <vt:lpstr>Course Details</vt:lpstr>
      <vt:lpstr>Spyder</vt:lpstr>
      <vt:lpstr>What is Python</vt:lpstr>
      <vt:lpstr>Python is great for…</vt:lpstr>
      <vt:lpstr>Python is NOT great for…</vt:lpstr>
      <vt:lpstr>Statements</vt:lpstr>
      <vt:lpstr>Variables</vt:lpstr>
      <vt:lpstr>First functional program (Exercise 3)</vt:lpstr>
      <vt:lpstr>Looping</vt:lpstr>
      <vt:lpstr>Conditionals (Exercise 4)</vt:lpstr>
      <vt:lpstr>Truth Values</vt:lpstr>
      <vt:lpstr>Long Lines </vt:lpstr>
      <vt:lpstr>Datatypes</vt:lpstr>
      <vt:lpstr>Numbers - Booleans</vt:lpstr>
      <vt:lpstr>Numbers - Integers</vt:lpstr>
      <vt:lpstr>Numbers – Integer Operation</vt:lpstr>
      <vt:lpstr>Numbers – Integer Division</vt:lpstr>
      <vt:lpstr>Numbers – Floating point</vt:lpstr>
      <vt:lpstr>Numbers – Floating point Operators</vt:lpstr>
      <vt:lpstr>Numbers - Conversion</vt:lpstr>
      <vt:lpstr>Strings, str()</vt:lpstr>
      <vt:lpstr>String representation</vt:lpstr>
      <vt:lpstr>String Operators and Methods</vt:lpstr>
      <vt:lpstr>String Operators and Methods</vt:lpstr>
      <vt:lpstr>Lists</vt:lpstr>
      <vt:lpstr>Lists</vt:lpstr>
      <vt:lpstr>List Operations</vt:lpstr>
      <vt:lpstr>List item removal </vt:lpstr>
      <vt:lpstr>Iterating with Lists</vt:lpstr>
      <vt:lpstr>List Sorting</vt:lpstr>
      <vt:lpstr>Math with Lists</vt:lpstr>
      <vt:lpstr>File IO</vt:lpstr>
      <vt:lpstr>Reading File </vt:lpstr>
      <vt:lpstr>Reading File Data</vt:lpstr>
      <vt:lpstr>Writing File Data</vt:lpstr>
      <vt:lpstr>Easy File Management</vt:lpstr>
      <vt:lpstr>Simple Functions</vt:lpstr>
      <vt:lpstr>Libraries</vt:lpstr>
      <vt:lpstr>dir() Function</vt:lpstr>
      <vt:lpstr>Back to the Palindrome problem</vt:lpstr>
      <vt:lpstr>Python 102 </vt:lpstr>
      <vt:lpstr>Data Structures</vt:lpstr>
      <vt:lpstr>Tuples</vt:lpstr>
      <vt:lpstr>Tuple Comments</vt:lpstr>
      <vt:lpstr>Tuple Comments</vt:lpstr>
      <vt:lpstr>Dictionaries</vt:lpstr>
      <vt:lpstr>Dictionaries</vt:lpstr>
      <vt:lpstr>Containers</vt:lpstr>
      <vt:lpstr>Lists as a container</vt:lpstr>
      <vt:lpstr>Dictionaries as a container</vt:lpstr>
      <vt:lpstr>Sets</vt:lpstr>
      <vt:lpstr>Slicing preview (more in NumPy)</vt:lpstr>
      <vt:lpstr>Slicing with steps</vt:lpstr>
      <vt:lpstr>A bit on iteration</vt:lpstr>
      <vt:lpstr>range, xrange, and enumerate</vt:lpstr>
      <vt:lpstr>Break &amp; Continue</vt:lpstr>
      <vt:lpstr>Zip()</vt:lpstr>
      <vt:lpstr>Zip()</vt:lpstr>
      <vt:lpstr>Object details</vt:lpstr>
      <vt:lpstr>Object details</vt:lpstr>
      <vt:lpstr>Identity and References</vt:lpstr>
      <vt:lpstr>A (brief) word on Modules &amp; Libraries </vt:lpstr>
      <vt:lpstr>A (brief) word on Modules &amp; Libraries </vt:lpstr>
      <vt:lpstr>PowerPoint Presentation</vt:lpstr>
      <vt:lpstr>NumPy</vt:lpstr>
      <vt:lpstr>NumPy Arrays</vt:lpstr>
      <vt:lpstr>NumPy Array Creation</vt:lpstr>
      <vt:lpstr>NumPy Array Creation </vt:lpstr>
      <vt:lpstr>Array Items</vt:lpstr>
      <vt:lpstr>Array Slicing </vt:lpstr>
      <vt:lpstr>Array Assignment</vt:lpstr>
      <vt:lpstr>Array Slicing Patterns</vt:lpstr>
      <vt:lpstr>Numpy array math</vt:lpstr>
      <vt:lpstr>Let’s get vectorized</vt:lpstr>
      <vt:lpstr>Array methods</vt:lpstr>
      <vt:lpstr>Array reshaping</vt:lpstr>
      <vt:lpstr>Built-in NumPy universal functions</vt:lpstr>
      <vt:lpstr>NumPy other functions</vt:lpstr>
      <vt:lpstr>PowerPoint Presentation</vt:lpstr>
      <vt:lpstr>SciPy</vt:lpstr>
      <vt:lpstr>Statistics</vt:lpstr>
    </vt:vector>
  </TitlesOfParts>
  <Company>ORNL</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Belianinov, Alex</dc:creator>
  <cp:lastModifiedBy>Belianinov, Alex</cp:lastModifiedBy>
  <cp:revision>86</cp:revision>
  <dcterms:created xsi:type="dcterms:W3CDTF">2017-06-18T17:39:48Z</dcterms:created>
  <dcterms:modified xsi:type="dcterms:W3CDTF">2018-07-30T12:51:05Z</dcterms:modified>
</cp:coreProperties>
</file>